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258" r:id="rId3"/>
    <p:sldId id="265" r:id="rId4"/>
    <p:sldId id="260" r:id="rId5"/>
    <p:sldId id="283" r:id="rId6"/>
    <p:sldId id="259" r:id="rId7"/>
    <p:sldId id="285" r:id="rId8"/>
    <p:sldId id="268" r:id="rId9"/>
    <p:sldId id="266" r:id="rId10"/>
    <p:sldId id="261" r:id="rId11"/>
    <p:sldId id="282" r:id="rId12"/>
    <p:sldId id="280" r:id="rId13"/>
    <p:sldId id="281" r:id="rId1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634B"/>
    <a:srgbClr val="475949"/>
    <a:srgbClr val="EFE5D9"/>
    <a:srgbClr val="F6F1EA"/>
    <a:srgbClr val="85A176"/>
    <a:srgbClr val="44B7CD"/>
    <a:srgbClr val="8AC8A1"/>
    <a:srgbClr val="F4FAF6"/>
    <a:srgbClr val="A3E8BD"/>
    <a:srgbClr val="C7A0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4" autoAdjust="0"/>
    <p:restoredTop sz="89020" autoAdjust="0"/>
  </p:normalViewPr>
  <p:slideViewPr>
    <p:cSldViewPr snapToGrid="0">
      <p:cViewPr varScale="1">
        <p:scale>
          <a:sx n="73" d="100"/>
          <a:sy n="73" d="100"/>
        </p:scale>
        <p:origin x="107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C91B1E-5B93-482C-A4EE-1119570C067F}" type="datetimeFigureOut">
              <a:rPr lang="de-AT" smtClean="0"/>
              <a:t>07.11.2024</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6F6EC-3036-470B-B688-90CBA41544D6}" type="slidenum">
              <a:rPr lang="de-AT" smtClean="0"/>
              <a:t>‹Nr.›</a:t>
            </a:fld>
            <a:endParaRPr lang="de-AT"/>
          </a:p>
        </p:txBody>
      </p:sp>
    </p:spTree>
    <p:extLst>
      <p:ext uri="{BB962C8B-B14F-4D97-AF65-F5344CB8AC3E}">
        <p14:creationId xmlns:p14="http://schemas.microsoft.com/office/powerpoint/2010/main" val="1462840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Klare Struktur und Gliederung</a:t>
            </a:r>
          </a:p>
          <a:p>
            <a:pPr>
              <a:buFont typeface="Arial" panose="020B0604020202020204" pitchFamily="34" charset="0"/>
              <a:buChar char="•"/>
            </a:pPr>
            <a:r>
              <a:rPr lang="de-DE" b="1" dirty="0"/>
              <a:t>Erklärung:</a:t>
            </a:r>
            <a:r>
              <a:rPr lang="de-DE" dirty="0"/>
              <a:t> Der zweite Text ist klar in Absätze und Listen gegliedert, was es den Lesern erleichtert, die Informationen schnell zu erfassen. Online-Nutzer bevorzugen strukturierte Inhalte, da sie oft scannen, anstatt den gesamten Text zu lesen.</a:t>
            </a:r>
          </a:p>
          <a:p>
            <a:r>
              <a:rPr lang="de-DE" b="1" dirty="0"/>
              <a:t>2. Hervorhebung wichtiger Informationen</a:t>
            </a:r>
          </a:p>
          <a:p>
            <a:pPr>
              <a:buFont typeface="Arial" panose="020B0604020202020204" pitchFamily="34" charset="0"/>
              <a:buChar char="•"/>
            </a:pPr>
            <a:r>
              <a:rPr lang="de-DE" b="1" dirty="0"/>
              <a:t>Erklärung:</a:t>
            </a:r>
            <a:r>
              <a:rPr lang="de-DE" dirty="0"/>
              <a:t> Wichtige Punkte sind im zweiten Text fett markiert. Dies zieht die Aufmerksamkeit der Leser auf zentrale Informationen und hilft ihnen, die wichtigsten Aspekte schnell zu identifizieren, was besonders wichtig ist, wenn sie durch eine Vielzahl von Inhalten navigieren.</a:t>
            </a:r>
          </a:p>
          <a:p>
            <a:r>
              <a:rPr lang="de-DE" b="1" dirty="0"/>
              <a:t>3. Lead-Prinzip</a:t>
            </a:r>
          </a:p>
          <a:p>
            <a:pPr>
              <a:buFont typeface="Arial" panose="020B0604020202020204" pitchFamily="34" charset="0"/>
              <a:buChar char="•"/>
            </a:pPr>
            <a:r>
              <a:rPr lang="de-DE" b="1" dirty="0"/>
              <a:t>Erklärung:</a:t>
            </a:r>
            <a:r>
              <a:rPr lang="de-DE" dirty="0"/>
              <a:t> Der zweite Text folgt dem Lead-Prinzip, indem er die relevantesten Informationen gleich zu Beginn präsentiert. Dies ist entscheidend für Online-Texte, da Leser oft nicht lange verweilen und die wichtigsten Informationen schnell benötigen.</a:t>
            </a:r>
          </a:p>
          <a:p>
            <a:r>
              <a:rPr lang="de-DE" b="1" dirty="0"/>
              <a:t>4. Direkte Ansprache und Einladung zur Interaktion</a:t>
            </a:r>
          </a:p>
          <a:p>
            <a:pPr>
              <a:buFont typeface="Arial" panose="020B0604020202020204" pitchFamily="34" charset="0"/>
              <a:buChar char="•"/>
            </a:pPr>
            <a:r>
              <a:rPr lang="de-DE" b="1" dirty="0"/>
              <a:t>Erklärung:</a:t>
            </a:r>
            <a:r>
              <a:rPr lang="de-DE" dirty="0"/>
              <a:t> Der zweite Text verwendet eine freundliche, direkte Ansprache und lädt die Leser aktiv ein, an Aktivitäten teilzunehmen. Diese persönliche Ansprache schafft eine Verbindung und motiviert die Leser zur Interaktion, was für Online-Inhalte besonders vorteilhaft ist.</a:t>
            </a:r>
          </a:p>
          <a:p>
            <a:r>
              <a:rPr lang="de-DE" b="1" dirty="0"/>
              <a:t>5. Einsatz aktiver Sprache und prägnanter Sätze</a:t>
            </a:r>
          </a:p>
          <a:p>
            <a:pPr>
              <a:buFont typeface="Arial" panose="020B0604020202020204" pitchFamily="34" charset="0"/>
              <a:buChar char="•"/>
            </a:pPr>
            <a:r>
              <a:rPr lang="de-DE" b="1" dirty="0"/>
              <a:t>Erklärung:</a:t>
            </a:r>
            <a:r>
              <a:rPr lang="de-DE" dirty="0"/>
              <a:t> Der zweite Text verwendet eine aktive und dynamische Sprache sowie kürzere, prägnante Sätze. Dies erhöht die Lesbarkeit und Verständlichkeit, da Online-Leser oft eine schnelle Informationsaufnahme erwarten und weniger Geduld mit langen, komplexen Sätzen haben.</a:t>
            </a:r>
          </a:p>
          <a:p>
            <a:endParaRPr lang="de-AT" dirty="0"/>
          </a:p>
          <a:p>
            <a:r>
              <a:rPr lang="de-AT" dirty="0"/>
              <a:t>TEXTE MÜSSEN NICHT KREATIV SEIN SONDERN AUF DEN PUNKT GEBRACHT</a:t>
            </a:r>
          </a:p>
        </p:txBody>
      </p:sp>
      <p:sp>
        <p:nvSpPr>
          <p:cNvPr id="4" name="Foliennummernplatzhalter 3"/>
          <p:cNvSpPr>
            <a:spLocks noGrp="1"/>
          </p:cNvSpPr>
          <p:nvPr>
            <p:ph type="sldNum" sz="quarter" idx="5"/>
          </p:nvPr>
        </p:nvSpPr>
        <p:spPr/>
        <p:txBody>
          <a:bodyPr/>
          <a:lstStyle/>
          <a:p>
            <a:fld id="{31B6F6EC-3036-470B-B688-90CBA41544D6}" type="slidenum">
              <a:rPr lang="de-AT" smtClean="0"/>
              <a:t>8</a:t>
            </a:fld>
            <a:endParaRPr lang="de-AT"/>
          </a:p>
        </p:txBody>
      </p:sp>
    </p:spTree>
    <p:extLst>
      <p:ext uri="{BB962C8B-B14F-4D97-AF65-F5344CB8AC3E}">
        <p14:creationId xmlns:p14="http://schemas.microsoft.com/office/powerpoint/2010/main" val="141339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31B6F6EC-3036-470B-B688-90CBA41544D6}" type="slidenum">
              <a:rPr lang="de-AT" smtClean="0"/>
              <a:t>10</a:t>
            </a:fld>
            <a:endParaRPr lang="de-AT"/>
          </a:p>
        </p:txBody>
      </p:sp>
    </p:spTree>
    <p:extLst>
      <p:ext uri="{BB962C8B-B14F-4D97-AF65-F5344CB8AC3E}">
        <p14:creationId xmlns:p14="http://schemas.microsoft.com/office/powerpoint/2010/main" val="2135521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54297A-9B48-81C5-5519-AF24EBF681A0}"/>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92FB3065-34C9-362E-6199-78D3EECF99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982AF6D8-377D-0947-6BA9-3811EB19459A}"/>
              </a:ext>
            </a:extLst>
          </p:cNvPr>
          <p:cNvSpPr>
            <a:spLocks noGrp="1"/>
          </p:cNvSpPr>
          <p:nvPr>
            <p:ph type="dt" sz="half" idx="10"/>
          </p:nvPr>
        </p:nvSpPr>
        <p:spPr/>
        <p:txBody>
          <a:bodyPr/>
          <a:lstStyle/>
          <a:p>
            <a:fld id="{7565650F-6AB9-4965-81A8-5FF64F672446}" type="datetimeFigureOut">
              <a:rPr lang="de-AT" smtClean="0"/>
              <a:t>07.11.2024</a:t>
            </a:fld>
            <a:endParaRPr lang="de-AT"/>
          </a:p>
        </p:txBody>
      </p:sp>
      <p:sp>
        <p:nvSpPr>
          <p:cNvPr id="5" name="Fußzeilenplatzhalter 4">
            <a:extLst>
              <a:ext uri="{FF2B5EF4-FFF2-40B4-BE49-F238E27FC236}">
                <a16:creationId xmlns:a16="http://schemas.microsoft.com/office/drawing/2014/main" id="{3DF41C13-7600-C07F-9783-B3790D950541}"/>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07B14208-85F3-6859-E7A7-932A89A661E5}"/>
              </a:ext>
            </a:extLst>
          </p:cNvPr>
          <p:cNvSpPr>
            <a:spLocks noGrp="1"/>
          </p:cNvSpPr>
          <p:nvPr>
            <p:ph type="sldNum" sz="quarter" idx="12"/>
          </p:nvPr>
        </p:nvSpPr>
        <p:spPr/>
        <p:txBody>
          <a:bodyPr/>
          <a:lstStyle/>
          <a:p>
            <a:fld id="{FDF9EC7E-C3C8-4817-ABC0-E173C4F1E0A8}" type="slidenum">
              <a:rPr lang="de-AT" smtClean="0"/>
              <a:t>‹Nr.›</a:t>
            </a:fld>
            <a:endParaRPr lang="de-AT"/>
          </a:p>
        </p:txBody>
      </p:sp>
    </p:spTree>
    <p:extLst>
      <p:ext uri="{BB962C8B-B14F-4D97-AF65-F5344CB8AC3E}">
        <p14:creationId xmlns:p14="http://schemas.microsoft.com/office/powerpoint/2010/main" val="3837699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944DF7-DE21-773A-268E-99F0ACE56916}"/>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B0DA558A-B0D6-C618-F6F5-8C989D75868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39326537-3AB4-16DD-6157-FA49E570F057}"/>
              </a:ext>
            </a:extLst>
          </p:cNvPr>
          <p:cNvSpPr>
            <a:spLocks noGrp="1"/>
          </p:cNvSpPr>
          <p:nvPr>
            <p:ph type="dt" sz="half" idx="10"/>
          </p:nvPr>
        </p:nvSpPr>
        <p:spPr/>
        <p:txBody>
          <a:bodyPr/>
          <a:lstStyle/>
          <a:p>
            <a:fld id="{7565650F-6AB9-4965-81A8-5FF64F672446}" type="datetimeFigureOut">
              <a:rPr lang="de-AT" smtClean="0"/>
              <a:t>07.11.2024</a:t>
            </a:fld>
            <a:endParaRPr lang="de-AT"/>
          </a:p>
        </p:txBody>
      </p:sp>
      <p:sp>
        <p:nvSpPr>
          <p:cNvPr id="5" name="Fußzeilenplatzhalter 4">
            <a:extLst>
              <a:ext uri="{FF2B5EF4-FFF2-40B4-BE49-F238E27FC236}">
                <a16:creationId xmlns:a16="http://schemas.microsoft.com/office/drawing/2014/main" id="{99418926-53DA-AF4C-485C-11928F040178}"/>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41704E14-48E2-299E-0980-8B6005F2C87C}"/>
              </a:ext>
            </a:extLst>
          </p:cNvPr>
          <p:cNvSpPr>
            <a:spLocks noGrp="1"/>
          </p:cNvSpPr>
          <p:nvPr>
            <p:ph type="sldNum" sz="quarter" idx="12"/>
          </p:nvPr>
        </p:nvSpPr>
        <p:spPr/>
        <p:txBody>
          <a:bodyPr/>
          <a:lstStyle/>
          <a:p>
            <a:fld id="{FDF9EC7E-C3C8-4817-ABC0-E173C4F1E0A8}" type="slidenum">
              <a:rPr lang="de-AT" smtClean="0"/>
              <a:t>‹Nr.›</a:t>
            </a:fld>
            <a:endParaRPr lang="de-AT"/>
          </a:p>
        </p:txBody>
      </p:sp>
    </p:spTree>
    <p:extLst>
      <p:ext uri="{BB962C8B-B14F-4D97-AF65-F5344CB8AC3E}">
        <p14:creationId xmlns:p14="http://schemas.microsoft.com/office/powerpoint/2010/main" val="4287096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434D940-331A-6B2B-E31E-0185C7F5C3AE}"/>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9034D6FF-8206-C9B1-2051-C979B607AC4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24A3C4BD-6C65-A5B5-AD0F-5476A1CBCC0E}"/>
              </a:ext>
            </a:extLst>
          </p:cNvPr>
          <p:cNvSpPr>
            <a:spLocks noGrp="1"/>
          </p:cNvSpPr>
          <p:nvPr>
            <p:ph type="dt" sz="half" idx="10"/>
          </p:nvPr>
        </p:nvSpPr>
        <p:spPr/>
        <p:txBody>
          <a:bodyPr/>
          <a:lstStyle/>
          <a:p>
            <a:fld id="{7565650F-6AB9-4965-81A8-5FF64F672446}" type="datetimeFigureOut">
              <a:rPr lang="de-AT" smtClean="0"/>
              <a:t>07.11.2024</a:t>
            </a:fld>
            <a:endParaRPr lang="de-AT"/>
          </a:p>
        </p:txBody>
      </p:sp>
      <p:sp>
        <p:nvSpPr>
          <p:cNvPr id="5" name="Fußzeilenplatzhalter 4">
            <a:extLst>
              <a:ext uri="{FF2B5EF4-FFF2-40B4-BE49-F238E27FC236}">
                <a16:creationId xmlns:a16="http://schemas.microsoft.com/office/drawing/2014/main" id="{7703B2A8-988E-9F37-4D75-F9808B166A52}"/>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19AF2326-ECB8-235D-B024-36B1424878F6}"/>
              </a:ext>
            </a:extLst>
          </p:cNvPr>
          <p:cNvSpPr>
            <a:spLocks noGrp="1"/>
          </p:cNvSpPr>
          <p:nvPr>
            <p:ph type="sldNum" sz="quarter" idx="12"/>
          </p:nvPr>
        </p:nvSpPr>
        <p:spPr/>
        <p:txBody>
          <a:bodyPr/>
          <a:lstStyle/>
          <a:p>
            <a:fld id="{FDF9EC7E-C3C8-4817-ABC0-E173C4F1E0A8}" type="slidenum">
              <a:rPr lang="de-AT" smtClean="0"/>
              <a:t>‹Nr.›</a:t>
            </a:fld>
            <a:endParaRPr lang="de-AT"/>
          </a:p>
        </p:txBody>
      </p:sp>
    </p:spTree>
    <p:extLst>
      <p:ext uri="{BB962C8B-B14F-4D97-AF65-F5344CB8AC3E}">
        <p14:creationId xmlns:p14="http://schemas.microsoft.com/office/powerpoint/2010/main" val="1073870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9A2D51-FC33-CF93-3F4A-9548A6429498}"/>
              </a:ext>
            </a:extLst>
          </p:cNvPr>
          <p:cNvSpPr>
            <a:spLocks noGrp="1"/>
          </p:cNvSpPr>
          <p:nvPr>
            <p:ph type="title"/>
          </p:nvPr>
        </p:nvSpPr>
        <p:spPr/>
        <p:txBody>
          <a:bodyPr/>
          <a:lstStyle>
            <a:lvl1pPr>
              <a:defRPr b="1">
                <a:latin typeface="GT Alpina Light" pitchFamily="50" charset="0"/>
                <a:ea typeface="GT Alpina Light" pitchFamily="50" charset="0"/>
              </a:defRPr>
            </a:lvl1pPr>
          </a:lstStyle>
          <a:p>
            <a:r>
              <a:rPr lang="de-DE" dirty="0"/>
              <a:t>Mastertitelformat bearbeiten</a:t>
            </a:r>
            <a:endParaRPr lang="de-AT" dirty="0"/>
          </a:p>
        </p:txBody>
      </p:sp>
      <p:sp>
        <p:nvSpPr>
          <p:cNvPr id="3" name="Inhaltsplatzhalter 2">
            <a:extLst>
              <a:ext uri="{FF2B5EF4-FFF2-40B4-BE49-F238E27FC236}">
                <a16:creationId xmlns:a16="http://schemas.microsoft.com/office/drawing/2014/main" id="{9DBB9AC1-FEFB-D032-F76A-BF66EA39A5B7}"/>
              </a:ext>
            </a:extLst>
          </p:cNvPr>
          <p:cNvSpPr>
            <a:spLocks noGrp="1"/>
          </p:cNvSpPr>
          <p:nvPr>
            <p:ph idx="1"/>
          </p:nvPr>
        </p:nvSpPr>
        <p:spPr/>
        <p:txBody>
          <a:bodyPr/>
          <a:lstStyle>
            <a:lvl1pPr>
              <a:defRPr sz="2400">
                <a:latin typeface="DIN Pro Light" panose="020B0504020201010104" pitchFamily="34" charset="0"/>
              </a:defRPr>
            </a:lvl1pPr>
            <a:lvl2pPr>
              <a:defRPr sz="2000">
                <a:latin typeface="DIN Pro Light" panose="020B0504020201010104" pitchFamily="34" charset="0"/>
              </a:defRPr>
            </a:lvl2pPr>
            <a:lvl3pPr>
              <a:defRPr sz="1800">
                <a:latin typeface="DIN Pro Light" panose="020B0504020201010104" pitchFamily="34" charset="0"/>
              </a:defRPr>
            </a:lvl3pPr>
            <a:lvl4pPr>
              <a:defRPr sz="1600">
                <a:latin typeface="DIN Pro Light" panose="020B0504020201010104" pitchFamily="34" charset="0"/>
              </a:defRPr>
            </a:lvl4pPr>
            <a:lvl5pPr>
              <a:defRPr sz="1600">
                <a:latin typeface="DIN Pro Light" panose="020B05040202010101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4" name="Datumsplatzhalter 3">
            <a:extLst>
              <a:ext uri="{FF2B5EF4-FFF2-40B4-BE49-F238E27FC236}">
                <a16:creationId xmlns:a16="http://schemas.microsoft.com/office/drawing/2014/main" id="{08195901-2CC2-28DF-3404-290CD4D75415}"/>
              </a:ext>
            </a:extLst>
          </p:cNvPr>
          <p:cNvSpPr>
            <a:spLocks noGrp="1"/>
          </p:cNvSpPr>
          <p:nvPr>
            <p:ph type="dt" sz="half" idx="10"/>
          </p:nvPr>
        </p:nvSpPr>
        <p:spPr/>
        <p:txBody>
          <a:bodyPr/>
          <a:lstStyle/>
          <a:p>
            <a:fld id="{7565650F-6AB9-4965-81A8-5FF64F672446}" type="datetimeFigureOut">
              <a:rPr lang="de-AT" smtClean="0"/>
              <a:t>07.11.2024</a:t>
            </a:fld>
            <a:endParaRPr lang="de-AT"/>
          </a:p>
        </p:txBody>
      </p:sp>
      <p:sp>
        <p:nvSpPr>
          <p:cNvPr id="5" name="Fußzeilenplatzhalter 4">
            <a:extLst>
              <a:ext uri="{FF2B5EF4-FFF2-40B4-BE49-F238E27FC236}">
                <a16:creationId xmlns:a16="http://schemas.microsoft.com/office/drawing/2014/main" id="{37F30CD9-C2B6-3CD4-FAD9-F7A7A356011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16DC273D-43B5-B830-832D-019B8812B113}"/>
              </a:ext>
            </a:extLst>
          </p:cNvPr>
          <p:cNvSpPr>
            <a:spLocks noGrp="1"/>
          </p:cNvSpPr>
          <p:nvPr>
            <p:ph type="sldNum" sz="quarter" idx="12"/>
          </p:nvPr>
        </p:nvSpPr>
        <p:spPr/>
        <p:txBody>
          <a:bodyPr/>
          <a:lstStyle/>
          <a:p>
            <a:fld id="{FDF9EC7E-C3C8-4817-ABC0-E173C4F1E0A8}" type="slidenum">
              <a:rPr lang="de-AT" smtClean="0"/>
              <a:t>‹Nr.›</a:t>
            </a:fld>
            <a:endParaRPr lang="de-AT"/>
          </a:p>
        </p:txBody>
      </p:sp>
    </p:spTree>
    <p:extLst>
      <p:ext uri="{BB962C8B-B14F-4D97-AF65-F5344CB8AC3E}">
        <p14:creationId xmlns:p14="http://schemas.microsoft.com/office/powerpoint/2010/main" val="3204765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146112-691C-B987-6647-C2CC69489CA5}"/>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74D3A8B2-E447-4C78-C566-549EE939C5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62BED4D-CFE8-01C3-4E3E-8A70E8004093}"/>
              </a:ext>
            </a:extLst>
          </p:cNvPr>
          <p:cNvSpPr>
            <a:spLocks noGrp="1"/>
          </p:cNvSpPr>
          <p:nvPr>
            <p:ph type="dt" sz="half" idx="10"/>
          </p:nvPr>
        </p:nvSpPr>
        <p:spPr/>
        <p:txBody>
          <a:bodyPr/>
          <a:lstStyle/>
          <a:p>
            <a:fld id="{7565650F-6AB9-4965-81A8-5FF64F672446}" type="datetimeFigureOut">
              <a:rPr lang="de-AT" smtClean="0"/>
              <a:t>07.11.2024</a:t>
            </a:fld>
            <a:endParaRPr lang="de-AT"/>
          </a:p>
        </p:txBody>
      </p:sp>
      <p:sp>
        <p:nvSpPr>
          <p:cNvPr id="5" name="Fußzeilenplatzhalter 4">
            <a:extLst>
              <a:ext uri="{FF2B5EF4-FFF2-40B4-BE49-F238E27FC236}">
                <a16:creationId xmlns:a16="http://schemas.microsoft.com/office/drawing/2014/main" id="{6482D9C8-D65B-7AF6-FE50-5CB691021622}"/>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FD710809-6856-898B-9A29-EB506A1FC050}"/>
              </a:ext>
            </a:extLst>
          </p:cNvPr>
          <p:cNvSpPr>
            <a:spLocks noGrp="1"/>
          </p:cNvSpPr>
          <p:nvPr>
            <p:ph type="sldNum" sz="quarter" idx="12"/>
          </p:nvPr>
        </p:nvSpPr>
        <p:spPr/>
        <p:txBody>
          <a:bodyPr/>
          <a:lstStyle/>
          <a:p>
            <a:fld id="{FDF9EC7E-C3C8-4817-ABC0-E173C4F1E0A8}" type="slidenum">
              <a:rPr lang="de-AT" smtClean="0"/>
              <a:t>‹Nr.›</a:t>
            </a:fld>
            <a:endParaRPr lang="de-AT"/>
          </a:p>
        </p:txBody>
      </p:sp>
    </p:spTree>
    <p:extLst>
      <p:ext uri="{BB962C8B-B14F-4D97-AF65-F5344CB8AC3E}">
        <p14:creationId xmlns:p14="http://schemas.microsoft.com/office/powerpoint/2010/main" val="90231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F73238-CCA9-54D4-2FCA-B46925FC0C58}"/>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8D0E4CA5-69E2-D230-AB24-9B5CD9ACFEFC}"/>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561458E1-DAC3-76F5-D492-5671D0E6194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4B68DC5C-BE6A-CC48-ECE0-F721C0D7C091}"/>
              </a:ext>
            </a:extLst>
          </p:cNvPr>
          <p:cNvSpPr>
            <a:spLocks noGrp="1"/>
          </p:cNvSpPr>
          <p:nvPr>
            <p:ph type="dt" sz="half" idx="10"/>
          </p:nvPr>
        </p:nvSpPr>
        <p:spPr/>
        <p:txBody>
          <a:bodyPr/>
          <a:lstStyle/>
          <a:p>
            <a:fld id="{7565650F-6AB9-4965-81A8-5FF64F672446}" type="datetimeFigureOut">
              <a:rPr lang="de-AT" smtClean="0"/>
              <a:t>07.11.2024</a:t>
            </a:fld>
            <a:endParaRPr lang="de-AT"/>
          </a:p>
        </p:txBody>
      </p:sp>
      <p:sp>
        <p:nvSpPr>
          <p:cNvPr id="6" name="Fußzeilenplatzhalter 5">
            <a:extLst>
              <a:ext uri="{FF2B5EF4-FFF2-40B4-BE49-F238E27FC236}">
                <a16:creationId xmlns:a16="http://schemas.microsoft.com/office/drawing/2014/main" id="{B94E78BA-55E7-C172-6BA6-83E12E7054CA}"/>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8F80305B-577E-A92F-1EE7-06BB4F3A0ED2}"/>
              </a:ext>
            </a:extLst>
          </p:cNvPr>
          <p:cNvSpPr>
            <a:spLocks noGrp="1"/>
          </p:cNvSpPr>
          <p:nvPr>
            <p:ph type="sldNum" sz="quarter" idx="12"/>
          </p:nvPr>
        </p:nvSpPr>
        <p:spPr/>
        <p:txBody>
          <a:bodyPr/>
          <a:lstStyle/>
          <a:p>
            <a:fld id="{FDF9EC7E-C3C8-4817-ABC0-E173C4F1E0A8}" type="slidenum">
              <a:rPr lang="de-AT" smtClean="0"/>
              <a:t>‹Nr.›</a:t>
            </a:fld>
            <a:endParaRPr lang="de-AT"/>
          </a:p>
        </p:txBody>
      </p:sp>
    </p:spTree>
    <p:extLst>
      <p:ext uri="{BB962C8B-B14F-4D97-AF65-F5344CB8AC3E}">
        <p14:creationId xmlns:p14="http://schemas.microsoft.com/office/powerpoint/2010/main" val="3513118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607311-F804-1DAF-CC83-989DA4D22AA7}"/>
              </a:ext>
            </a:extLst>
          </p:cNvPr>
          <p:cNvSpPr>
            <a:spLocks noGrp="1"/>
          </p:cNvSpPr>
          <p:nvPr>
            <p:ph type="title"/>
          </p:nvPr>
        </p:nvSpPr>
        <p:spPr>
          <a:xfrm>
            <a:off x="839788" y="365125"/>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440E31FB-7C16-4AF6-43B2-2C8AEE4EE3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FEED7B3-70A9-5156-4202-E5649D4E00E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75AB1EA3-6FE9-1A56-65F5-0BB8F1CAE3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0B9FC1D-CBD4-E527-CE8A-30B6998A6A82}"/>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49BA0A5B-B296-BFC2-487E-FFA80B53B2BC}"/>
              </a:ext>
            </a:extLst>
          </p:cNvPr>
          <p:cNvSpPr>
            <a:spLocks noGrp="1"/>
          </p:cNvSpPr>
          <p:nvPr>
            <p:ph type="dt" sz="half" idx="10"/>
          </p:nvPr>
        </p:nvSpPr>
        <p:spPr/>
        <p:txBody>
          <a:bodyPr/>
          <a:lstStyle/>
          <a:p>
            <a:fld id="{7565650F-6AB9-4965-81A8-5FF64F672446}" type="datetimeFigureOut">
              <a:rPr lang="de-AT" smtClean="0"/>
              <a:t>07.11.2024</a:t>
            </a:fld>
            <a:endParaRPr lang="de-AT"/>
          </a:p>
        </p:txBody>
      </p:sp>
      <p:sp>
        <p:nvSpPr>
          <p:cNvPr id="8" name="Fußzeilenplatzhalter 7">
            <a:extLst>
              <a:ext uri="{FF2B5EF4-FFF2-40B4-BE49-F238E27FC236}">
                <a16:creationId xmlns:a16="http://schemas.microsoft.com/office/drawing/2014/main" id="{5EC97E64-5ABB-243F-5A3A-B9BEC2985B66}"/>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4564EB6A-583A-AD42-0B39-2A0BBAF265CA}"/>
              </a:ext>
            </a:extLst>
          </p:cNvPr>
          <p:cNvSpPr>
            <a:spLocks noGrp="1"/>
          </p:cNvSpPr>
          <p:nvPr>
            <p:ph type="sldNum" sz="quarter" idx="12"/>
          </p:nvPr>
        </p:nvSpPr>
        <p:spPr/>
        <p:txBody>
          <a:bodyPr/>
          <a:lstStyle/>
          <a:p>
            <a:fld id="{FDF9EC7E-C3C8-4817-ABC0-E173C4F1E0A8}" type="slidenum">
              <a:rPr lang="de-AT" smtClean="0"/>
              <a:t>‹Nr.›</a:t>
            </a:fld>
            <a:endParaRPr lang="de-AT"/>
          </a:p>
        </p:txBody>
      </p:sp>
    </p:spTree>
    <p:extLst>
      <p:ext uri="{BB962C8B-B14F-4D97-AF65-F5344CB8AC3E}">
        <p14:creationId xmlns:p14="http://schemas.microsoft.com/office/powerpoint/2010/main" val="2362162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EDC5C-66E5-325C-181D-48AB8388A173}"/>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97C5DEAF-333B-3556-C006-A4096D72C6EC}"/>
              </a:ext>
            </a:extLst>
          </p:cNvPr>
          <p:cNvSpPr>
            <a:spLocks noGrp="1"/>
          </p:cNvSpPr>
          <p:nvPr>
            <p:ph type="dt" sz="half" idx="10"/>
          </p:nvPr>
        </p:nvSpPr>
        <p:spPr/>
        <p:txBody>
          <a:bodyPr/>
          <a:lstStyle/>
          <a:p>
            <a:fld id="{7565650F-6AB9-4965-81A8-5FF64F672446}" type="datetimeFigureOut">
              <a:rPr lang="de-AT" smtClean="0"/>
              <a:t>07.11.2024</a:t>
            </a:fld>
            <a:endParaRPr lang="de-AT"/>
          </a:p>
        </p:txBody>
      </p:sp>
      <p:sp>
        <p:nvSpPr>
          <p:cNvPr id="4" name="Fußzeilenplatzhalter 3">
            <a:extLst>
              <a:ext uri="{FF2B5EF4-FFF2-40B4-BE49-F238E27FC236}">
                <a16:creationId xmlns:a16="http://schemas.microsoft.com/office/drawing/2014/main" id="{6B36E8A1-0001-4B87-021C-98646A694DC3}"/>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CBDFEFBF-0028-02E2-AD21-35E4070308B8}"/>
              </a:ext>
            </a:extLst>
          </p:cNvPr>
          <p:cNvSpPr>
            <a:spLocks noGrp="1"/>
          </p:cNvSpPr>
          <p:nvPr>
            <p:ph type="sldNum" sz="quarter" idx="12"/>
          </p:nvPr>
        </p:nvSpPr>
        <p:spPr/>
        <p:txBody>
          <a:bodyPr/>
          <a:lstStyle/>
          <a:p>
            <a:fld id="{FDF9EC7E-C3C8-4817-ABC0-E173C4F1E0A8}" type="slidenum">
              <a:rPr lang="de-AT" smtClean="0"/>
              <a:t>‹Nr.›</a:t>
            </a:fld>
            <a:endParaRPr lang="de-AT"/>
          </a:p>
        </p:txBody>
      </p:sp>
    </p:spTree>
    <p:extLst>
      <p:ext uri="{BB962C8B-B14F-4D97-AF65-F5344CB8AC3E}">
        <p14:creationId xmlns:p14="http://schemas.microsoft.com/office/powerpoint/2010/main" val="3030642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A9290A5-7ED8-FF22-0DBF-F117A444B288}"/>
              </a:ext>
            </a:extLst>
          </p:cNvPr>
          <p:cNvSpPr>
            <a:spLocks noGrp="1"/>
          </p:cNvSpPr>
          <p:nvPr>
            <p:ph type="dt" sz="half" idx="10"/>
          </p:nvPr>
        </p:nvSpPr>
        <p:spPr/>
        <p:txBody>
          <a:bodyPr/>
          <a:lstStyle/>
          <a:p>
            <a:fld id="{7565650F-6AB9-4965-81A8-5FF64F672446}" type="datetimeFigureOut">
              <a:rPr lang="de-AT" smtClean="0"/>
              <a:t>07.11.2024</a:t>
            </a:fld>
            <a:endParaRPr lang="de-AT"/>
          </a:p>
        </p:txBody>
      </p:sp>
      <p:sp>
        <p:nvSpPr>
          <p:cNvPr id="3" name="Fußzeilenplatzhalter 2">
            <a:extLst>
              <a:ext uri="{FF2B5EF4-FFF2-40B4-BE49-F238E27FC236}">
                <a16:creationId xmlns:a16="http://schemas.microsoft.com/office/drawing/2014/main" id="{736FD97E-6A9C-7990-270C-0AF04611A582}"/>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3A830E32-ED4A-5357-FED9-549E55F6E19A}"/>
              </a:ext>
            </a:extLst>
          </p:cNvPr>
          <p:cNvSpPr>
            <a:spLocks noGrp="1"/>
          </p:cNvSpPr>
          <p:nvPr>
            <p:ph type="sldNum" sz="quarter" idx="12"/>
          </p:nvPr>
        </p:nvSpPr>
        <p:spPr/>
        <p:txBody>
          <a:bodyPr/>
          <a:lstStyle/>
          <a:p>
            <a:fld id="{FDF9EC7E-C3C8-4817-ABC0-E173C4F1E0A8}" type="slidenum">
              <a:rPr lang="de-AT" smtClean="0"/>
              <a:t>‹Nr.›</a:t>
            </a:fld>
            <a:endParaRPr lang="de-AT"/>
          </a:p>
        </p:txBody>
      </p:sp>
    </p:spTree>
    <p:extLst>
      <p:ext uri="{BB962C8B-B14F-4D97-AF65-F5344CB8AC3E}">
        <p14:creationId xmlns:p14="http://schemas.microsoft.com/office/powerpoint/2010/main" val="2408731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9B5130-E3F8-1AF2-BF9F-80E103FCB98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6ACDCCE3-D3C3-2A51-6CA0-BD32D8BDF0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9D203E71-FB75-7D58-6036-1EFFE36922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EF5017A-E8E9-D58B-F2B3-475917A33E7E}"/>
              </a:ext>
            </a:extLst>
          </p:cNvPr>
          <p:cNvSpPr>
            <a:spLocks noGrp="1"/>
          </p:cNvSpPr>
          <p:nvPr>
            <p:ph type="dt" sz="half" idx="10"/>
          </p:nvPr>
        </p:nvSpPr>
        <p:spPr/>
        <p:txBody>
          <a:bodyPr/>
          <a:lstStyle/>
          <a:p>
            <a:fld id="{7565650F-6AB9-4965-81A8-5FF64F672446}" type="datetimeFigureOut">
              <a:rPr lang="de-AT" smtClean="0"/>
              <a:t>07.11.2024</a:t>
            </a:fld>
            <a:endParaRPr lang="de-AT"/>
          </a:p>
        </p:txBody>
      </p:sp>
      <p:sp>
        <p:nvSpPr>
          <p:cNvPr id="6" name="Fußzeilenplatzhalter 5">
            <a:extLst>
              <a:ext uri="{FF2B5EF4-FFF2-40B4-BE49-F238E27FC236}">
                <a16:creationId xmlns:a16="http://schemas.microsoft.com/office/drawing/2014/main" id="{A57CA3C0-A414-3143-1B95-62F8377B3D0A}"/>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0B110D0F-9A1D-DA64-F830-74D2BAE06C43}"/>
              </a:ext>
            </a:extLst>
          </p:cNvPr>
          <p:cNvSpPr>
            <a:spLocks noGrp="1"/>
          </p:cNvSpPr>
          <p:nvPr>
            <p:ph type="sldNum" sz="quarter" idx="12"/>
          </p:nvPr>
        </p:nvSpPr>
        <p:spPr/>
        <p:txBody>
          <a:bodyPr/>
          <a:lstStyle/>
          <a:p>
            <a:fld id="{FDF9EC7E-C3C8-4817-ABC0-E173C4F1E0A8}" type="slidenum">
              <a:rPr lang="de-AT" smtClean="0"/>
              <a:t>‹Nr.›</a:t>
            </a:fld>
            <a:endParaRPr lang="de-AT"/>
          </a:p>
        </p:txBody>
      </p:sp>
    </p:spTree>
    <p:extLst>
      <p:ext uri="{BB962C8B-B14F-4D97-AF65-F5344CB8AC3E}">
        <p14:creationId xmlns:p14="http://schemas.microsoft.com/office/powerpoint/2010/main" val="2282653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E67CB8-7B1F-7A04-DCCA-C934222AF65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F189B35A-C73E-1207-C2A7-490E71CE13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a:extLst>
              <a:ext uri="{FF2B5EF4-FFF2-40B4-BE49-F238E27FC236}">
                <a16:creationId xmlns:a16="http://schemas.microsoft.com/office/drawing/2014/main" id="{7425CF6D-BA97-9C2B-4460-7C4C93781E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431A258-4AD5-662B-307F-661DE0A743EF}"/>
              </a:ext>
            </a:extLst>
          </p:cNvPr>
          <p:cNvSpPr>
            <a:spLocks noGrp="1"/>
          </p:cNvSpPr>
          <p:nvPr>
            <p:ph type="dt" sz="half" idx="10"/>
          </p:nvPr>
        </p:nvSpPr>
        <p:spPr/>
        <p:txBody>
          <a:bodyPr/>
          <a:lstStyle/>
          <a:p>
            <a:fld id="{7565650F-6AB9-4965-81A8-5FF64F672446}" type="datetimeFigureOut">
              <a:rPr lang="de-AT" smtClean="0"/>
              <a:t>07.11.2024</a:t>
            </a:fld>
            <a:endParaRPr lang="de-AT"/>
          </a:p>
        </p:txBody>
      </p:sp>
      <p:sp>
        <p:nvSpPr>
          <p:cNvPr id="6" name="Fußzeilenplatzhalter 5">
            <a:extLst>
              <a:ext uri="{FF2B5EF4-FFF2-40B4-BE49-F238E27FC236}">
                <a16:creationId xmlns:a16="http://schemas.microsoft.com/office/drawing/2014/main" id="{F2ABB3B8-1D60-CB3D-18D7-60F9358A008B}"/>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27F8CC7B-7F4D-09F6-49B7-B81F0E288310}"/>
              </a:ext>
            </a:extLst>
          </p:cNvPr>
          <p:cNvSpPr>
            <a:spLocks noGrp="1"/>
          </p:cNvSpPr>
          <p:nvPr>
            <p:ph type="sldNum" sz="quarter" idx="12"/>
          </p:nvPr>
        </p:nvSpPr>
        <p:spPr/>
        <p:txBody>
          <a:bodyPr/>
          <a:lstStyle/>
          <a:p>
            <a:fld id="{FDF9EC7E-C3C8-4817-ABC0-E173C4F1E0A8}" type="slidenum">
              <a:rPr lang="de-AT" smtClean="0"/>
              <a:t>‹Nr.›</a:t>
            </a:fld>
            <a:endParaRPr lang="de-AT"/>
          </a:p>
        </p:txBody>
      </p:sp>
    </p:spTree>
    <p:extLst>
      <p:ext uri="{BB962C8B-B14F-4D97-AF65-F5344CB8AC3E}">
        <p14:creationId xmlns:p14="http://schemas.microsoft.com/office/powerpoint/2010/main" val="2729409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1EA"/>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7751E0E-0F3B-E34C-056D-7BCC25F457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endParaRPr lang="de-AT" dirty="0"/>
          </a:p>
        </p:txBody>
      </p:sp>
      <p:sp>
        <p:nvSpPr>
          <p:cNvPr id="3" name="Textplatzhalter 2">
            <a:extLst>
              <a:ext uri="{FF2B5EF4-FFF2-40B4-BE49-F238E27FC236}">
                <a16:creationId xmlns:a16="http://schemas.microsoft.com/office/drawing/2014/main" id="{F7605125-DBB1-BE15-6F3C-0EBB11A84D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4" name="Datumsplatzhalter 3">
            <a:extLst>
              <a:ext uri="{FF2B5EF4-FFF2-40B4-BE49-F238E27FC236}">
                <a16:creationId xmlns:a16="http://schemas.microsoft.com/office/drawing/2014/main" id="{A44098FD-F892-F168-794E-5CA268E041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65650F-6AB9-4965-81A8-5FF64F672446}" type="datetimeFigureOut">
              <a:rPr lang="de-AT" smtClean="0"/>
              <a:t>07.11.2024</a:t>
            </a:fld>
            <a:endParaRPr lang="de-AT"/>
          </a:p>
        </p:txBody>
      </p:sp>
      <p:sp>
        <p:nvSpPr>
          <p:cNvPr id="5" name="Fußzeilenplatzhalter 4">
            <a:extLst>
              <a:ext uri="{FF2B5EF4-FFF2-40B4-BE49-F238E27FC236}">
                <a16:creationId xmlns:a16="http://schemas.microsoft.com/office/drawing/2014/main" id="{B73C431F-D0BF-8E5F-9978-DCC63979DF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AT"/>
          </a:p>
        </p:txBody>
      </p:sp>
      <p:sp>
        <p:nvSpPr>
          <p:cNvPr id="6" name="Foliennummernplatzhalter 5">
            <a:extLst>
              <a:ext uri="{FF2B5EF4-FFF2-40B4-BE49-F238E27FC236}">
                <a16:creationId xmlns:a16="http://schemas.microsoft.com/office/drawing/2014/main" id="{C1EDA070-C3D4-0CC5-7323-EF32E22567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F9EC7E-C3C8-4817-ABC0-E173C4F1E0A8}" type="slidenum">
              <a:rPr lang="de-AT" smtClean="0"/>
              <a:t>‹Nr.›</a:t>
            </a:fld>
            <a:endParaRPr lang="de-AT"/>
          </a:p>
        </p:txBody>
      </p:sp>
    </p:spTree>
    <p:extLst>
      <p:ext uri="{BB962C8B-B14F-4D97-AF65-F5344CB8AC3E}">
        <p14:creationId xmlns:p14="http://schemas.microsoft.com/office/powerpoint/2010/main" val="491298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475949"/>
          </a:solidFill>
          <a:latin typeface="GT Alpina Light" pitchFamily="50" charset="0"/>
          <a:ea typeface="GT Alpina Light" pitchFamily="5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de-DE"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de-DE"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de-DE"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de-DE"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de-AT"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6.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3.pn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svg"/><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descr="Ein Bild, das Kleidung, Person, Menschliches Gesicht, Im Haus enthält.&#10;&#10;Automatisch generierte Beschreibung">
            <a:extLst>
              <a:ext uri="{FF2B5EF4-FFF2-40B4-BE49-F238E27FC236}">
                <a16:creationId xmlns:a16="http://schemas.microsoft.com/office/drawing/2014/main" id="{DF27A892-E1E5-4B1C-CBF1-C7C851E0E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639" y="-629265"/>
            <a:ext cx="13584291" cy="9060426"/>
          </a:xfrm>
          <a:prstGeom prst="rect">
            <a:avLst/>
          </a:prstGeom>
        </p:spPr>
      </p:pic>
      <p:sp>
        <p:nvSpPr>
          <p:cNvPr id="23" name="Rectangle 2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C30FA78-71D9-9536-185B-8FA3A9227A11}"/>
              </a:ext>
            </a:extLst>
          </p:cNvPr>
          <p:cNvSpPr>
            <a:spLocks noGrp="1"/>
          </p:cNvSpPr>
          <p:nvPr>
            <p:ph type="ctrTitle"/>
          </p:nvPr>
        </p:nvSpPr>
        <p:spPr>
          <a:xfrm>
            <a:off x="1063752" y="2625984"/>
            <a:ext cx="10058400" cy="1606031"/>
          </a:xfrm>
          <a:effectLst>
            <a:outerShdw blurRad="50800" dist="38100" dir="2700000" algn="tl" rotWithShape="0">
              <a:prstClr val="black">
                <a:alpha val="40000"/>
              </a:prstClr>
            </a:outerShdw>
          </a:effectLst>
        </p:spPr>
        <p:txBody>
          <a:bodyPr>
            <a:normAutofit/>
          </a:bodyPr>
          <a:lstStyle/>
          <a:p>
            <a:r>
              <a:rPr lang="de-DE" sz="5400" b="1" dirty="0">
                <a:solidFill>
                  <a:srgbClr val="FFFFFF"/>
                </a:solidFill>
                <a:latin typeface="GT Alpina Light" pitchFamily="50" charset="0"/>
                <a:ea typeface="GT Alpina Light" pitchFamily="50" charset="0"/>
              </a:rPr>
              <a:t>Bild- und </a:t>
            </a:r>
            <a:r>
              <a:rPr lang="de-DE" sz="5400" b="1" dirty="0" err="1">
                <a:solidFill>
                  <a:srgbClr val="FFFFFF"/>
                </a:solidFill>
                <a:latin typeface="GT Alpina Light" pitchFamily="50" charset="0"/>
                <a:ea typeface="GT Alpina Light" pitchFamily="50" charset="0"/>
              </a:rPr>
              <a:t>Textgestaltungswebinar</a:t>
            </a:r>
            <a:endParaRPr lang="de-AT" sz="5200" dirty="0">
              <a:solidFill>
                <a:srgbClr val="FFFFFF"/>
              </a:solidFill>
            </a:endParaRPr>
          </a:p>
        </p:txBody>
      </p:sp>
      <p:pic>
        <p:nvPicPr>
          <p:cNvPr id="7" name="Grafik 6" descr="Ein Bild, das Screenshot enthält.&#10;&#10;Automatisch generierte Beschreibung">
            <a:extLst>
              <a:ext uri="{FF2B5EF4-FFF2-40B4-BE49-F238E27FC236}">
                <a16:creationId xmlns:a16="http://schemas.microsoft.com/office/drawing/2014/main" id="{EC6532CA-E72A-5D43-0879-D0482BC63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634" y="311909"/>
            <a:ext cx="1170787" cy="610772"/>
          </a:xfrm>
          <a:prstGeom prst="rect">
            <a:avLst/>
          </a:prstGeom>
        </p:spPr>
      </p:pic>
      <p:pic>
        <p:nvPicPr>
          <p:cNvPr id="5" name="Grafik 4" descr="Ein Bild, das Schwarz, Dunkelheit, Screenshot enthält.&#10;&#10;Automatisch generierte Beschreibung">
            <a:extLst>
              <a:ext uri="{FF2B5EF4-FFF2-40B4-BE49-F238E27FC236}">
                <a16:creationId xmlns:a16="http://schemas.microsoft.com/office/drawing/2014/main" id="{7B49D915-FA40-0FC5-6D8F-E26B07F033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9335" y="311909"/>
            <a:ext cx="1395582" cy="520142"/>
          </a:xfrm>
          <a:prstGeom prst="rect">
            <a:avLst/>
          </a:prstGeom>
        </p:spPr>
      </p:pic>
    </p:spTree>
    <p:extLst>
      <p:ext uri="{BB962C8B-B14F-4D97-AF65-F5344CB8AC3E}">
        <p14:creationId xmlns:p14="http://schemas.microsoft.com/office/powerpoint/2010/main" val="269981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ieren 17">
            <a:extLst>
              <a:ext uri="{FF2B5EF4-FFF2-40B4-BE49-F238E27FC236}">
                <a16:creationId xmlns:a16="http://schemas.microsoft.com/office/drawing/2014/main" id="{A771D5DB-6385-E920-605B-D5956085924B}"/>
              </a:ext>
            </a:extLst>
          </p:cNvPr>
          <p:cNvGrpSpPr/>
          <p:nvPr/>
        </p:nvGrpSpPr>
        <p:grpSpPr>
          <a:xfrm>
            <a:off x="9177907" y="307661"/>
            <a:ext cx="2636283" cy="610772"/>
            <a:chOff x="278634" y="311909"/>
            <a:chExt cx="2636283" cy="610772"/>
          </a:xfrm>
        </p:grpSpPr>
        <p:pic>
          <p:nvPicPr>
            <p:cNvPr id="19" name="Grafik 18" descr="Ein Bild, das Screenshot enthält.&#10;&#10;Automatisch generierte Beschreibung">
              <a:extLst>
                <a:ext uri="{FF2B5EF4-FFF2-40B4-BE49-F238E27FC236}">
                  <a16:creationId xmlns:a16="http://schemas.microsoft.com/office/drawing/2014/main" id="{F7E0EF34-A6ED-27A5-E3E4-F1303FC583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634" y="311909"/>
              <a:ext cx="1170787" cy="610772"/>
            </a:xfrm>
            <a:prstGeom prst="rect">
              <a:avLst/>
            </a:prstGeom>
          </p:spPr>
        </p:pic>
        <p:pic>
          <p:nvPicPr>
            <p:cNvPr id="20" name="Grafik 19" descr="Ein Bild, das Schwarz, Dunkelheit, Screenshot enthält.&#10;&#10;Automatisch generierte Beschreibung">
              <a:extLst>
                <a:ext uri="{FF2B5EF4-FFF2-40B4-BE49-F238E27FC236}">
                  <a16:creationId xmlns:a16="http://schemas.microsoft.com/office/drawing/2014/main" id="{80F69BA9-1ACB-B22D-A758-91A3E60381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9335" y="311909"/>
              <a:ext cx="1395582" cy="520142"/>
            </a:xfrm>
            <a:prstGeom prst="rect">
              <a:avLst/>
            </a:prstGeom>
          </p:spPr>
        </p:pic>
      </p:grpSp>
      <p:graphicFrame>
        <p:nvGraphicFramePr>
          <p:cNvPr id="9" name="Tabelle 8">
            <a:extLst>
              <a:ext uri="{FF2B5EF4-FFF2-40B4-BE49-F238E27FC236}">
                <a16:creationId xmlns:a16="http://schemas.microsoft.com/office/drawing/2014/main" id="{795A5C88-9830-2671-CB9E-02E52C926C89}"/>
              </a:ext>
            </a:extLst>
          </p:cNvPr>
          <p:cNvGraphicFramePr>
            <a:graphicFrameLocks noGrp="1"/>
          </p:cNvGraphicFramePr>
          <p:nvPr>
            <p:extLst>
              <p:ext uri="{D42A27DB-BD31-4B8C-83A1-F6EECF244321}">
                <p14:modId xmlns:p14="http://schemas.microsoft.com/office/powerpoint/2010/main" val="1042804513"/>
              </p:ext>
            </p:extLst>
          </p:nvPr>
        </p:nvGraphicFramePr>
        <p:xfrm>
          <a:off x="2517794" y="1399318"/>
          <a:ext cx="7245506" cy="4357470"/>
        </p:xfrm>
        <a:graphic>
          <a:graphicData uri="http://schemas.openxmlformats.org/drawingml/2006/table">
            <a:tbl>
              <a:tblPr firstRow="1" bandRow="1">
                <a:tableStyleId>{5C22544A-7EE6-4342-B048-85BDC9FD1C3A}</a:tableStyleId>
              </a:tblPr>
              <a:tblGrid>
                <a:gridCol w="3622753">
                  <a:extLst>
                    <a:ext uri="{9D8B030D-6E8A-4147-A177-3AD203B41FA5}">
                      <a16:colId xmlns:a16="http://schemas.microsoft.com/office/drawing/2014/main" val="2228387548"/>
                    </a:ext>
                  </a:extLst>
                </a:gridCol>
                <a:gridCol w="3622753">
                  <a:extLst>
                    <a:ext uri="{9D8B030D-6E8A-4147-A177-3AD203B41FA5}">
                      <a16:colId xmlns:a16="http://schemas.microsoft.com/office/drawing/2014/main" val="2373863470"/>
                    </a:ext>
                  </a:extLst>
                </a:gridCol>
              </a:tblGrid>
              <a:tr h="536027">
                <a:tc>
                  <a:txBody>
                    <a:bodyPr/>
                    <a:lstStyle/>
                    <a:p>
                      <a:pPr algn="ctr"/>
                      <a:r>
                        <a:rPr lang="de-DE" dirty="0">
                          <a:solidFill>
                            <a:srgbClr val="475949"/>
                          </a:solidFill>
                        </a:rPr>
                        <a:t>Beschreibungstext auf Seekda</a:t>
                      </a:r>
                      <a:endParaRPr lang="de-AT" dirty="0">
                        <a:solidFill>
                          <a:srgbClr val="475949"/>
                        </a:solidFill>
                      </a:endParaRPr>
                    </a:p>
                  </a:txBody>
                  <a:tcPr>
                    <a:lnL w="12700" cap="flat" cmpd="sng" algn="ctr">
                      <a:solidFill>
                        <a:srgbClr val="F6F1E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rgbClr val="4759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dirty="0">
                          <a:solidFill>
                            <a:srgbClr val="475949"/>
                          </a:solidFill>
                        </a:rPr>
                        <a:t>Wird angezeigt</a:t>
                      </a:r>
                      <a:endParaRPr lang="de-AT" dirty="0">
                        <a:solidFill>
                          <a:srgbClr val="475949"/>
                        </a:solidFill>
                      </a:endParaRPr>
                    </a:p>
                  </a:txBody>
                  <a:tcPr>
                    <a:lnL w="12700" cap="flat" cmpd="sng" algn="ctr">
                      <a:solidFill>
                        <a:schemeClr val="tx1"/>
                      </a:solidFill>
                      <a:prstDash val="solid"/>
                      <a:round/>
                      <a:headEnd type="none" w="med" len="med"/>
                      <a:tailEnd type="none" w="med" len="med"/>
                    </a:lnL>
                    <a:lnR w="12700" cap="flat" cmpd="sng" algn="ctr">
                      <a:solidFill>
                        <a:srgbClr val="475949"/>
                      </a:solidFill>
                      <a:prstDash val="solid"/>
                      <a:round/>
                      <a:headEnd type="none" w="med" len="med"/>
                      <a:tailEnd type="none" w="med" len="med"/>
                    </a:lnR>
                    <a:lnT w="12700" cmpd="sng">
                      <a:noFill/>
                    </a:lnT>
                    <a:lnB w="12700" cap="flat" cmpd="sng" algn="ctr">
                      <a:solidFill>
                        <a:srgbClr val="4759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0797586"/>
                  </a:ext>
                </a:extLst>
              </a:tr>
              <a:tr h="534716">
                <a:tc>
                  <a:txBody>
                    <a:bodyPr/>
                    <a:lstStyle/>
                    <a:p>
                      <a:pPr algn="l"/>
                      <a:r>
                        <a:rPr lang="de-DE" dirty="0"/>
                        <a:t>Allgemeine Beschreibung</a:t>
                      </a:r>
                      <a:endParaRPr lang="de-AT" dirty="0"/>
                    </a:p>
                  </a:txBody>
                  <a:tcPr anchor="ctr">
                    <a:lnL w="12700" cap="flat" cmpd="sng" algn="ctr">
                      <a:solidFill>
                        <a:srgbClr val="F6F1E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75949"/>
                      </a:solidFill>
                      <a:prstDash val="solid"/>
                      <a:round/>
                      <a:headEnd type="none" w="med" len="med"/>
                      <a:tailEnd type="none" w="med" len="med"/>
                    </a:lnT>
                    <a:lnB w="12700" cap="flat" cmpd="sng" algn="ctr">
                      <a:solidFill>
                        <a:srgbClr val="4759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de-DE" dirty="0"/>
                        <a:t>Homepage</a:t>
                      </a:r>
                      <a:endParaRPr lang="de-AT" dirty="0"/>
                    </a:p>
                  </a:txBody>
                  <a:tcPr anchor="ctr">
                    <a:lnL w="12700" cap="flat" cmpd="sng" algn="ctr">
                      <a:solidFill>
                        <a:schemeClr val="tx1"/>
                      </a:solidFill>
                      <a:prstDash val="solid"/>
                      <a:round/>
                      <a:headEnd type="none" w="med" len="med"/>
                      <a:tailEnd type="none" w="med" len="med"/>
                    </a:lnL>
                    <a:lnR w="12700" cap="flat" cmpd="sng" algn="ctr">
                      <a:solidFill>
                        <a:srgbClr val="475949"/>
                      </a:solidFill>
                      <a:prstDash val="solid"/>
                      <a:round/>
                      <a:headEnd type="none" w="med" len="med"/>
                      <a:tailEnd type="none" w="med" len="med"/>
                    </a:lnR>
                    <a:lnT w="12700" cap="flat" cmpd="sng" algn="ctr">
                      <a:solidFill>
                        <a:srgbClr val="475949"/>
                      </a:solidFill>
                      <a:prstDash val="solid"/>
                      <a:round/>
                      <a:headEnd type="none" w="med" len="med"/>
                      <a:tailEnd type="none" w="med" len="med"/>
                    </a:lnT>
                    <a:lnB w="12700" cap="flat" cmpd="sng" algn="ctr">
                      <a:solidFill>
                        <a:srgbClr val="4759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04554"/>
                  </a:ext>
                </a:extLst>
              </a:tr>
              <a:tr h="507783">
                <a:tc>
                  <a:txBody>
                    <a:bodyPr/>
                    <a:lstStyle/>
                    <a:p>
                      <a:pPr algn="l"/>
                      <a:r>
                        <a:rPr lang="de-DE" dirty="0"/>
                        <a:t>Allgemeine Beschreibung Winter</a:t>
                      </a:r>
                      <a:endParaRPr lang="de-AT" dirty="0"/>
                    </a:p>
                  </a:txBody>
                  <a:tcPr anchor="ctr">
                    <a:lnL w="12700" cap="flat" cmpd="sng" algn="ctr">
                      <a:solidFill>
                        <a:srgbClr val="F6F1E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75949"/>
                      </a:solidFill>
                      <a:prstDash val="solid"/>
                      <a:round/>
                      <a:headEnd type="none" w="med" len="med"/>
                      <a:tailEnd type="none" w="med" len="med"/>
                    </a:lnT>
                    <a:lnB w="12700" cap="flat" cmpd="sng" algn="ctr">
                      <a:solidFill>
                        <a:srgbClr val="4759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de-DE" dirty="0"/>
                        <a:t>Homepage</a:t>
                      </a:r>
                      <a:endParaRPr lang="de-AT" dirty="0"/>
                    </a:p>
                  </a:txBody>
                  <a:tcPr anchor="ctr">
                    <a:lnL w="12700" cap="flat" cmpd="sng" algn="ctr">
                      <a:solidFill>
                        <a:schemeClr val="tx1"/>
                      </a:solidFill>
                      <a:prstDash val="solid"/>
                      <a:round/>
                      <a:headEnd type="none" w="med" len="med"/>
                      <a:tailEnd type="none" w="med" len="med"/>
                    </a:lnL>
                    <a:lnR w="12700" cap="flat" cmpd="sng" algn="ctr">
                      <a:solidFill>
                        <a:srgbClr val="475949"/>
                      </a:solidFill>
                      <a:prstDash val="solid"/>
                      <a:round/>
                      <a:headEnd type="none" w="med" len="med"/>
                      <a:tailEnd type="none" w="med" len="med"/>
                    </a:lnR>
                    <a:lnT w="12700" cap="flat" cmpd="sng" algn="ctr">
                      <a:solidFill>
                        <a:srgbClr val="475949"/>
                      </a:solidFill>
                      <a:prstDash val="solid"/>
                      <a:round/>
                      <a:headEnd type="none" w="med" len="med"/>
                      <a:tailEnd type="none" w="med" len="med"/>
                    </a:lnT>
                    <a:lnB w="12700" cap="flat" cmpd="sng" algn="ctr">
                      <a:solidFill>
                        <a:srgbClr val="4759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0864757"/>
                  </a:ext>
                </a:extLst>
              </a:tr>
              <a:tr h="534716">
                <a:tc>
                  <a:txBody>
                    <a:bodyPr/>
                    <a:lstStyle/>
                    <a:p>
                      <a:pPr algn="l"/>
                      <a:r>
                        <a:rPr lang="de-DE" dirty="0"/>
                        <a:t>Hofprodukte</a:t>
                      </a:r>
                      <a:endParaRPr lang="de-AT" dirty="0"/>
                    </a:p>
                  </a:txBody>
                  <a:tcPr anchor="ctr">
                    <a:lnL w="12700" cap="flat" cmpd="sng" algn="ctr">
                      <a:solidFill>
                        <a:srgbClr val="F6F1E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75949"/>
                      </a:solidFill>
                      <a:prstDash val="solid"/>
                      <a:round/>
                      <a:headEnd type="none" w="med" len="med"/>
                      <a:tailEnd type="none" w="med" len="med"/>
                    </a:lnT>
                    <a:lnB w="12700" cap="flat" cmpd="sng" algn="ctr">
                      <a:solidFill>
                        <a:srgbClr val="4759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de-DE" dirty="0"/>
                        <a:t>Homepage</a:t>
                      </a:r>
                      <a:endParaRPr lang="de-AT" dirty="0"/>
                    </a:p>
                  </a:txBody>
                  <a:tcPr anchor="ctr">
                    <a:lnL w="12700" cap="flat" cmpd="sng" algn="ctr">
                      <a:solidFill>
                        <a:schemeClr val="tx1"/>
                      </a:solidFill>
                      <a:prstDash val="solid"/>
                      <a:round/>
                      <a:headEnd type="none" w="med" len="med"/>
                      <a:tailEnd type="none" w="med" len="med"/>
                    </a:lnL>
                    <a:lnR w="12700" cap="flat" cmpd="sng" algn="ctr">
                      <a:solidFill>
                        <a:srgbClr val="475949"/>
                      </a:solidFill>
                      <a:prstDash val="solid"/>
                      <a:round/>
                      <a:headEnd type="none" w="med" len="med"/>
                      <a:tailEnd type="none" w="med" len="med"/>
                    </a:lnR>
                    <a:lnT w="12700" cap="flat" cmpd="sng" algn="ctr">
                      <a:solidFill>
                        <a:srgbClr val="475949"/>
                      </a:solidFill>
                      <a:prstDash val="solid"/>
                      <a:round/>
                      <a:headEnd type="none" w="med" len="med"/>
                      <a:tailEnd type="none" w="med" len="med"/>
                    </a:lnT>
                    <a:lnB w="12700" cap="flat" cmpd="sng" algn="ctr">
                      <a:solidFill>
                        <a:srgbClr val="4759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5318599"/>
                  </a:ext>
                </a:extLst>
              </a:tr>
              <a:tr h="534716">
                <a:tc>
                  <a:txBody>
                    <a:bodyPr/>
                    <a:lstStyle/>
                    <a:p>
                      <a:pPr algn="l"/>
                      <a:r>
                        <a:rPr lang="de-DE" dirty="0"/>
                        <a:t>Tiere</a:t>
                      </a:r>
                      <a:endParaRPr lang="de-AT" dirty="0"/>
                    </a:p>
                  </a:txBody>
                  <a:tcPr anchor="ctr">
                    <a:lnL w="12700" cap="flat" cmpd="sng" algn="ctr">
                      <a:solidFill>
                        <a:srgbClr val="F6F1E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75949"/>
                      </a:solidFill>
                      <a:prstDash val="solid"/>
                      <a:round/>
                      <a:headEnd type="none" w="med" len="med"/>
                      <a:tailEnd type="none" w="med" len="med"/>
                    </a:lnT>
                    <a:lnB w="12700" cap="flat" cmpd="sng" algn="ctr">
                      <a:solidFill>
                        <a:srgbClr val="4759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de-DE" dirty="0"/>
                        <a:t>Homepage</a:t>
                      </a:r>
                      <a:endParaRPr lang="de-AT" dirty="0"/>
                    </a:p>
                  </a:txBody>
                  <a:tcPr anchor="ctr">
                    <a:lnL w="12700" cap="flat" cmpd="sng" algn="ctr">
                      <a:solidFill>
                        <a:schemeClr val="tx1"/>
                      </a:solidFill>
                      <a:prstDash val="solid"/>
                      <a:round/>
                      <a:headEnd type="none" w="med" len="med"/>
                      <a:tailEnd type="none" w="med" len="med"/>
                    </a:lnL>
                    <a:lnR w="12700" cap="flat" cmpd="sng" algn="ctr">
                      <a:solidFill>
                        <a:srgbClr val="475949"/>
                      </a:solidFill>
                      <a:prstDash val="solid"/>
                      <a:round/>
                      <a:headEnd type="none" w="med" len="med"/>
                      <a:tailEnd type="none" w="med" len="med"/>
                    </a:lnR>
                    <a:lnT w="12700" cap="flat" cmpd="sng" algn="ctr">
                      <a:solidFill>
                        <a:srgbClr val="475949"/>
                      </a:solidFill>
                      <a:prstDash val="solid"/>
                      <a:round/>
                      <a:headEnd type="none" w="med" len="med"/>
                      <a:tailEnd type="none" w="med" len="med"/>
                    </a:lnT>
                    <a:lnB w="12700" cap="flat" cmpd="sng" algn="ctr">
                      <a:solidFill>
                        <a:srgbClr val="4759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2520673"/>
                  </a:ext>
                </a:extLst>
              </a:tr>
              <a:tr h="534716">
                <a:tc>
                  <a:txBody>
                    <a:bodyPr/>
                    <a:lstStyle/>
                    <a:p>
                      <a:pPr algn="l"/>
                      <a:r>
                        <a:rPr lang="de-DE" dirty="0"/>
                        <a:t>Anfahrtsbeschreibung</a:t>
                      </a:r>
                      <a:endParaRPr lang="de-AT" dirty="0"/>
                    </a:p>
                  </a:txBody>
                  <a:tcPr anchor="ctr">
                    <a:lnL w="12700" cap="flat" cmpd="sng" algn="ctr">
                      <a:solidFill>
                        <a:srgbClr val="F6F1E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75949"/>
                      </a:solidFill>
                      <a:prstDash val="solid"/>
                      <a:round/>
                      <a:headEnd type="none" w="med" len="med"/>
                      <a:tailEnd type="none" w="med" len="med"/>
                    </a:lnT>
                    <a:lnB w="12700" cap="flat" cmpd="sng" algn="ctr">
                      <a:solidFill>
                        <a:srgbClr val="4759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de-DE" dirty="0"/>
                        <a:t>Buchungsbestätigung</a:t>
                      </a:r>
                      <a:endParaRPr lang="de-AT" dirty="0"/>
                    </a:p>
                  </a:txBody>
                  <a:tcPr anchor="ctr">
                    <a:lnL w="12700" cap="flat" cmpd="sng" algn="ctr">
                      <a:solidFill>
                        <a:schemeClr val="tx1"/>
                      </a:solidFill>
                      <a:prstDash val="solid"/>
                      <a:round/>
                      <a:headEnd type="none" w="med" len="med"/>
                      <a:tailEnd type="none" w="med" len="med"/>
                    </a:lnL>
                    <a:lnR w="12700" cap="flat" cmpd="sng" algn="ctr">
                      <a:solidFill>
                        <a:srgbClr val="475949"/>
                      </a:solidFill>
                      <a:prstDash val="solid"/>
                      <a:round/>
                      <a:headEnd type="none" w="med" len="med"/>
                      <a:tailEnd type="none" w="med" len="med"/>
                    </a:lnR>
                    <a:lnT w="12700" cap="flat" cmpd="sng" algn="ctr">
                      <a:solidFill>
                        <a:srgbClr val="475949"/>
                      </a:solidFill>
                      <a:prstDash val="solid"/>
                      <a:round/>
                      <a:headEnd type="none" w="med" len="med"/>
                      <a:tailEnd type="none" w="med" len="med"/>
                    </a:lnT>
                    <a:lnB w="12700" cap="flat" cmpd="sng" algn="ctr">
                      <a:solidFill>
                        <a:srgbClr val="4759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776862"/>
                  </a:ext>
                </a:extLst>
              </a:tr>
              <a:tr h="534716">
                <a:tc>
                  <a:txBody>
                    <a:bodyPr/>
                    <a:lstStyle/>
                    <a:p>
                      <a:pPr algn="l"/>
                      <a:r>
                        <a:rPr lang="de-DE" dirty="0"/>
                        <a:t>Marketingbeschreibung</a:t>
                      </a:r>
                      <a:endParaRPr lang="de-AT" dirty="0"/>
                    </a:p>
                  </a:txBody>
                  <a:tcPr anchor="ctr">
                    <a:lnL w="12700" cap="flat" cmpd="sng" algn="ctr">
                      <a:solidFill>
                        <a:srgbClr val="F6F1E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75949"/>
                      </a:solidFill>
                      <a:prstDash val="solid"/>
                      <a:round/>
                      <a:headEnd type="none" w="med" len="med"/>
                      <a:tailEnd type="none" w="med" len="med"/>
                    </a:lnT>
                    <a:lnB w="12700" cap="flat" cmpd="sng" algn="ctr">
                      <a:solidFill>
                        <a:srgbClr val="4759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de-DE" dirty="0"/>
                        <a:t>Buchungstool / Buchungsbestätigung</a:t>
                      </a:r>
                      <a:endParaRPr lang="de-AT" dirty="0"/>
                    </a:p>
                  </a:txBody>
                  <a:tcPr anchor="ctr">
                    <a:lnL w="12700" cap="flat" cmpd="sng" algn="ctr">
                      <a:solidFill>
                        <a:schemeClr val="tx1"/>
                      </a:solidFill>
                      <a:prstDash val="solid"/>
                      <a:round/>
                      <a:headEnd type="none" w="med" len="med"/>
                      <a:tailEnd type="none" w="med" len="med"/>
                    </a:lnL>
                    <a:lnR w="12700" cap="flat" cmpd="sng" algn="ctr">
                      <a:solidFill>
                        <a:srgbClr val="475949"/>
                      </a:solidFill>
                      <a:prstDash val="solid"/>
                      <a:round/>
                      <a:headEnd type="none" w="med" len="med"/>
                      <a:tailEnd type="none" w="med" len="med"/>
                    </a:lnR>
                    <a:lnT w="12700" cap="flat" cmpd="sng" algn="ctr">
                      <a:solidFill>
                        <a:srgbClr val="475949"/>
                      </a:solidFill>
                      <a:prstDash val="solid"/>
                      <a:round/>
                      <a:headEnd type="none" w="med" len="med"/>
                      <a:tailEnd type="none" w="med" len="med"/>
                    </a:lnT>
                    <a:lnB w="12700" cap="flat" cmpd="sng" algn="ctr">
                      <a:solidFill>
                        <a:srgbClr val="4759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796956"/>
                  </a:ext>
                </a:extLst>
              </a:tr>
              <a:tr h="534716">
                <a:tc>
                  <a:txBody>
                    <a:bodyPr/>
                    <a:lstStyle/>
                    <a:p>
                      <a:pPr algn="l"/>
                      <a:r>
                        <a:rPr lang="de-DE" dirty="0"/>
                        <a:t>An- und Abreise Information</a:t>
                      </a:r>
                      <a:endParaRPr lang="de-AT" dirty="0"/>
                    </a:p>
                  </a:txBody>
                  <a:tcPr anchor="ctr">
                    <a:lnL w="12700" cap="flat" cmpd="sng" algn="ctr">
                      <a:solidFill>
                        <a:srgbClr val="F6F1E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75949"/>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de-DE" dirty="0"/>
                        <a:t>Buchungsbestätigung</a:t>
                      </a:r>
                      <a:endParaRPr lang="de-AT" dirty="0"/>
                    </a:p>
                  </a:txBody>
                  <a:tcPr anchor="ctr">
                    <a:lnL w="12700" cap="flat" cmpd="sng" algn="ctr">
                      <a:solidFill>
                        <a:schemeClr val="tx1"/>
                      </a:solidFill>
                      <a:prstDash val="solid"/>
                      <a:round/>
                      <a:headEnd type="none" w="med" len="med"/>
                      <a:tailEnd type="none" w="med" len="med"/>
                    </a:lnL>
                    <a:lnR w="12700" cap="flat" cmpd="sng" algn="ctr">
                      <a:solidFill>
                        <a:srgbClr val="475949"/>
                      </a:solidFill>
                      <a:prstDash val="solid"/>
                      <a:round/>
                      <a:headEnd type="none" w="med" len="med"/>
                      <a:tailEnd type="none" w="med" len="med"/>
                    </a:lnR>
                    <a:lnT w="12700" cap="flat" cmpd="sng" algn="ctr">
                      <a:solidFill>
                        <a:srgbClr val="475949"/>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55729935"/>
                  </a:ext>
                </a:extLst>
              </a:tr>
            </a:tbl>
          </a:graphicData>
        </a:graphic>
      </p:graphicFrame>
      <p:sp>
        <p:nvSpPr>
          <p:cNvPr id="21" name="Textfeld 20">
            <a:extLst>
              <a:ext uri="{FF2B5EF4-FFF2-40B4-BE49-F238E27FC236}">
                <a16:creationId xmlns:a16="http://schemas.microsoft.com/office/drawing/2014/main" id="{862556BC-DCFF-85A5-DD0B-A0C154E9E890}"/>
              </a:ext>
            </a:extLst>
          </p:cNvPr>
          <p:cNvSpPr txBox="1"/>
          <p:nvPr/>
        </p:nvSpPr>
        <p:spPr>
          <a:xfrm>
            <a:off x="735723" y="6179526"/>
            <a:ext cx="5980385" cy="307777"/>
          </a:xfrm>
          <a:prstGeom prst="rect">
            <a:avLst/>
          </a:prstGeom>
          <a:noFill/>
        </p:spPr>
        <p:txBody>
          <a:bodyPr wrap="square">
            <a:spAutoFit/>
          </a:bodyPr>
          <a:lstStyle/>
          <a:p>
            <a:r>
              <a:rPr lang="de-DE" sz="1400" b="1" dirty="0">
                <a:solidFill>
                  <a:srgbClr val="8B634B"/>
                </a:solidFill>
                <a:latin typeface="GT Alpina Light" pitchFamily="50" charset="0"/>
                <a:ea typeface="GT Alpina Light" pitchFamily="50" charset="0"/>
              </a:rPr>
              <a:t>*Einsteigen bei Seekda / Unterkunftseinstellungen / Beschreibungen</a:t>
            </a:r>
            <a:endParaRPr lang="de-AT" sz="1400" b="1" dirty="0">
              <a:solidFill>
                <a:srgbClr val="8B634B"/>
              </a:solidFill>
              <a:latin typeface="GT Alpina Light" pitchFamily="50" charset="0"/>
              <a:ea typeface="GT Alpina Light" pitchFamily="50" charset="0"/>
            </a:endParaRPr>
          </a:p>
        </p:txBody>
      </p:sp>
      <p:sp>
        <p:nvSpPr>
          <p:cNvPr id="22" name="Textfeld 21">
            <a:extLst>
              <a:ext uri="{FF2B5EF4-FFF2-40B4-BE49-F238E27FC236}">
                <a16:creationId xmlns:a16="http://schemas.microsoft.com/office/drawing/2014/main" id="{7B4E66EB-93F2-B6F9-1CEC-E233B34E7A1F}"/>
              </a:ext>
            </a:extLst>
          </p:cNvPr>
          <p:cNvSpPr txBox="1"/>
          <p:nvPr/>
        </p:nvSpPr>
        <p:spPr>
          <a:xfrm>
            <a:off x="735724" y="656823"/>
            <a:ext cx="5980385" cy="523220"/>
          </a:xfrm>
          <a:prstGeom prst="rect">
            <a:avLst/>
          </a:prstGeom>
          <a:noFill/>
        </p:spPr>
        <p:txBody>
          <a:bodyPr wrap="square">
            <a:spAutoFit/>
          </a:bodyPr>
          <a:lstStyle/>
          <a:p>
            <a:r>
              <a:rPr lang="de-DE" sz="2800" b="1" dirty="0">
                <a:solidFill>
                  <a:srgbClr val="8B634B"/>
                </a:solidFill>
                <a:latin typeface="GT Alpina Light" pitchFamily="50" charset="0"/>
                <a:ea typeface="GT Alpina Light" pitchFamily="50" charset="0"/>
              </a:rPr>
              <a:t>Beschreibungstexte bei Seekda</a:t>
            </a:r>
            <a:endParaRPr lang="de-AT" sz="2800" b="1" dirty="0">
              <a:solidFill>
                <a:srgbClr val="8B634B"/>
              </a:solidFill>
              <a:latin typeface="GT Alpina Light" pitchFamily="50" charset="0"/>
              <a:ea typeface="GT Alpina Light" pitchFamily="50" charset="0"/>
            </a:endParaRPr>
          </a:p>
        </p:txBody>
      </p:sp>
    </p:spTree>
    <p:extLst>
      <p:ext uri="{BB962C8B-B14F-4D97-AF65-F5344CB8AC3E}">
        <p14:creationId xmlns:p14="http://schemas.microsoft.com/office/powerpoint/2010/main" val="992174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4F4D7-5C9D-1733-1ABF-051200F3BA7D}"/>
            </a:ext>
          </a:extLst>
        </p:cNvPr>
        <p:cNvGrpSpPr/>
        <p:nvPr/>
      </p:nvGrpSpPr>
      <p:grpSpPr>
        <a:xfrm>
          <a:off x="0" y="0"/>
          <a:ext cx="0" cy="0"/>
          <a:chOff x="0" y="0"/>
          <a:chExt cx="0" cy="0"/>
        </a:xfrm>
      </p:grpSpPr>
      <p:pic>
        <p:nvPicPr>
          <p:cNvPr id="8" name="Grafik 7" descr="Ein Bild, das Im Haus, Zubehör, Liegen, Person enthält.&#10;&#10;Automatisch generierte Beschreibung">
            <a:extLst>
              <a:ext uri="{FF2B5EF4-FFF2-40B4-BE49-F238E27FC236}">
                <a16:creationId xmlns:a16="http://schemas.microsoft.com/office/drawing/2014/main" id="{89B1B35B-5A6D-3107-42E9-5FE5A931F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1112"/>
            <a:ext cx="12192000" cy="8124081"/>
          </a:xfrm>
          <a:prstGeom prst="rect">
            <a:avLst/>
          </a:prstGeom>
        </p:spPr>
      </p:pic>
      <p:sp>
        <p:nvSpPr>
          <p:cNvPr id="2" name="Titel 1">
            <a:extLst>
              <a:ext uri="{FF2B5EF4-FFF2-40B4-BE49-F238E27FC236}">
                <a16:creationId xmlns:a16="http://schemas.microsoft.com/office/drawing/2014/main" id="{545A6BAE-B108-C4E6-D8F7-3519FAD6EA3C}"/>
              </a:ext>
            </a:extLst>
          </p:cNvPr>
          <p:cNvSpPr>
            <a:spLocks noGrp="1"/>
          </p:cNvSpPr>
          <p:nvPr>
            <p:ph type="ctrTitle"/>
          </p:nvPr>
        </p:nvSpPr>
        <p:spPr>
          <a:xfrm>
            <a:off x="1063752" y="2625984"/>
            <a:ext cx="10058400" cy="1606031"/>
          </a:xfrm>
          <a:effectLst>
            <a:innerShdw blurRad="63500" dist="50800" dir="8100000">
              <a:prstClr val="black">
                <a:alpha val="50000"/>
              </a:prstClr>
            </a:innerShdw>
          </a:effectLst>
        </p:spPr>
        <p:txBody>
          <a:bodyPr>
            <a:normAutofit/>
          </a:bodyPr>
          <a:lstStyle/>
          <a:p>
            <a:r>
              <a:rPr lang="de-DE" sz="5400" dirty="0">
                <a:solidFill>
                  <a:srgbClr val="FFFFFF"/>
                </a:solidFill>
                <a:effectLst>
                  <a:outerShdw blurRad="38100" dist="38100" dir="2700000" algn="tl">
                    <a:srgbClr val="000000">
                      <a:alpha val="43137"/>
                    </a:srgbClr>
                  </a:outerShdw>
                </a:effectLst>
              </a:rPr>
              <a:t>Bild- und Textwartung</a:t>
            </a:r>
            <a:endParaRPr lang="de-AT" sz="5200" dirty="0">
              <a:solidFill>
                <a:srgbClr val="FFFFFF"/>
              </a:solidFill>
              <a:effectLst>
                <a:outerShdw blurRad="38100" dist="38100" dir="2700000" algn="tl">
                  <a:srgbClr val="000000">
                    <a:alpha val="43137"/>
                  </a:srgbClr>
                </a:outerShdw>
              </a:effectLst>
            </a:endParaRPr>
          </a:p>
        </p:txBody>
      </p:sp>
      <p:grpSp>
        <p:nvGrpSpPr>
          <p:cNvPr id="6" name="Gruppieren 5">
            <a:extLst>
              <a:ext uri="{FF2B5EF4-FFF2-40B4-BE49-F238E27FC236}">
                <a16:creationId xmlns:a16="http://schemas.microsoft.com/office/drawing/2014/main" id="{83AABBAC-8D51-ECEA-1EEE-BFA46AAFC50C}"/>
              </a:ext>
            </a:extLst>
          </p:cNvPr>
          <p:cNvGrpSpPr/>
          <p:nvPr/>
        </p:nvGrpSpPr>
        <p:grpSpPr>
          <a:xfrm>
            <a:off x="278634" y="311909"/>
            <a:ext cx="2636283" cy="610772"/>
            <a:chOff x="278634" y="311909"/>
            <a:chExt cx="2636283" cy="610772"/>
          </a:xfrm>
        </p:grpSpPr>
        <p:pic>
          <p:nvPicPr>
            <p:cNvPr id="7" name="Grafik 6" descr="Ein Bild, das Screenshot enthält.&#10;&#10;Automatisch generierte Beschreibung">
              <a:extLst>
                <a:ext uri="{FF2B5EF4-FFF2-40B4-BE49-F238E27FC236}">
                  <a16:creationId xmlns:a16="http://schemas.microsoft.com/office/drawing/2014/main" id="{8C407AA4-48F1-D6A4-C362-224782043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634" y="311909"/>
              <a:ext cx="1170787" cy="610772"/>
            </a:xfrm>
            <a:prstGeom prst="rect">
              <a:avLst/>
            </a:prstGeom>
          </p:spPr>
        </p:pic>
        <p:pic>
          <p:nvPicPr>
            <p:cNvPr id="5" name="Grafik 4" descr="Ein Bild, das Schwarz, Dunkelheit, Screenshot enthält.&#10;&#10;Automatisch generierte Beschreibung">
              <a:extLst>
                <a:ext uri="{FF2B5EF4-FFF2-40B4-BE49-F238E27FC236}">
                  <a16:creationId xmlns:a16="http://schemas.microsoft.com/office/drawing/2014/main" id="{D264DAE1-4566-FC28-4B63-D6094103E9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9335" y="311909"/>
              <a:ext cx="1395582" cy="520142"/>
            </a:xfrm>
            <a:prstGeom prst="rect">
              <a:avLst/>
            </a:prstGeom>
          </p:spPr>
        </p:pic>
      </p:grpSp>
    </p:spTree>
    <p:extLst>
      <p:ext uri="{BB962C8B-B14F-4D97-AF65-F5344CB8AC3E}">
        <p14:creationId xmlns:p14="http://schemas.microsoft.com/office/powerpoint/2010/main" val="1075968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Ein Bild, das draußen, Gras, Himmel, Person enthält.&#10;&#10;Automatisch generierte Beschreibung">
            <a:extLst>
              <a:ext uri="{FF2B5EF4-FFF2-40B4-BE49-F238E27FC236}">
                <a16:creationId xmlns:a16="http://schemas.microsoft.com/office/drawing/2014/main" id="{60D3FD90-7B3B-796E-09B3-8FF7841F64E1}"/>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9394" b="6337"/>
          <a:stretch/>
        </p:blipFill>
        <p:spPr>
          <a:xfrm>
            <a:off x="20" y="1"/>
            <a:ext cx="12191980" cy="6857999"/>
          </a:xfrm>
          <a:prstGeom prst="rect">
            <a:avLst/>
          </a:prstGeom>
        </p:spPr>
      </p:pic>
      <p:sp>
        <p:nvSpPr>
          <p:cNvPr id="2" name="Titel 1">
            <a:extLst>
              <a:ext uri="{FF2B5EF4-FFF2-40B4-BE49-F238E27FC236}">
                <a16:creationId xmlns:a16="http://schemas.microsoft.com/office/drawing/2014/main" id="{F3321977-BC89-46FF-61BA-7B38B2030F6B}"/>
              </a:ext>
            </a:extLst>
          </p:cNvPr>
          <p:cNvSpPr>
            <a:spLocks noGrp="1"/>
          </p:cNvSpPr>
          <p:nvPr>
            <p:ph type="ctrTitle"/>
          </p:nvPr>
        </p:nvSpPr>
        <p:spPr>
          <a:xfrm>
            <a:off x="1524000" y="1190456"/>
            <a:ext cx="9144000" cy="2900518"/>
          </a:xfrm>
        </p:spPr>
        <p:txBody>
          <a:bodyPr>
            <a:normAutofit/>
          </a:bodyPr>
          <a:lstStyle/>
          <a:p>
            <a:r>
              <a:rPr lang="de-DE" sz="8800" dirty="0">
                <a:solidFill>
                  <a:srgbClr val="FFFFFF"/>
                </a:solidFill>
                <a:effectLst>
                  <a:outerShdw blurRad="38100" dist="38100" dir="2700000" algn="tl">
                    <a:srgbClr val="000000">
                      <a:alpha val="43137"/>
                    </a:srgbClr>
                  </a:outerShdw>
                </a:effectLst>
              </a:rPr>
              <a:t>Fragen?</a:t>
            </a:r>
            <a:endParaRPr lang="de-AT" sz="9600" dirty="0">
              <a:solidFill>
                <a:srgbClr val="FFFFFF"/>
              </a:solidFill>
            </a:endParaRPr>
          </a:p>
        </p:txBody>
      </p:sp>
    </p:spTree>
    <p:extLst>
      <p:ext uri="{BB962C8B-B14F-4D97-AF65-F5344CB8AC3E}">
        <p14:creationId xmlns:p14="http://schemas.microsoft.com/office/powerpoint/2010/main" val="24734048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Person, Frucht, Hand, Halten enthält.&#10;&#10;Automatisch generierte Beschreibung">
            <a:extLst>
              <a:ext uri="{FF2B5EF4-FFF2-40B4-BE49-F238E27FC236}">
                <a16:creationId xmlns:a16="http://schemas.microsoft.com/office/drawing/2014/main" id="{924B9DDE-104A-9A4A-8A82-88DBCA2B6E28}"/>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107816" y="-194555"/>
            <a:ext cx="12299816" cy="8199877"/>
          </a:xfrm>
          <a:prstGeom prst="rect">
            <a:avLst/>
          </a:prstGeom>
        </p:spPr>
      </p:pic>
      <p:sp>
        <p:nvSpPr>
          <p:cNvPr id="2" name="Titel 1">
            <a:extLst>
              <a:ext uri="{FF2B5EF4-FFF2-40B4-BE49-F238E27FC236}">
                <a16:creationId xmlns:a16="http://schemas.microsoft.com/office/drawing/2014/main" id="{EC30FA78-71D9-9536-185B-8FA3A9227A11}"/>
              </a:ext>
            </a:extLst>
          </p:cNvPr>
          <p:cNvSpPr>
            <a:spLocks noGrp="1"/>
          </p:cNvSpPr>
          <p:nvPr>
            <p:ph type="ctrTitle"/>
          </p:nvPr>
        </p:nvSpPr>
        <p:spPr>
          <a:xfrm>
            <a:off x="1063752" y="2625984"/>
            <a:ext cx="10058400" cy="1606031"/>
          </a:xfrm>
          <a:effectLst>
            <a:innerShdw blurRad="63500" dist="50800" dir="8100000">
              <a:prstClr val="black">
                <a:alpha val="50000"/>
              </a:prstClr>
            </a:innerShdw>
          </a:effectLst>
        </p:spPr>
        <p:txBody>
          <a:bodyPr>
            <a:normAutofit/>
          </a:bodyPr>
          <a:lstStyle/>
          <a:p>
            <a:r>
              <a:rPr lang="de-DE" sz="5400" b="1" dirty="0">
                <a:solidFill>
                  <a:srgbClr val="FFFFFF"/>
                </a:solidFill>
                <a:effectLst>
                  <a:outerShdw blurRad="38100" dist="38100" dir="2700000" algn="tl">
                    <a:srgbClr val="000000">
                      <a:alpha val="43137"/>
                    </a:srgbClr>
                  </a:outerShdw>
                </a:effectLst>
              </a:rPr>
              <a:t>Danke für Eur</a:t>
            </a:r>
            <a:r>
              <a:rPr lang="de-DE" sz="5400" dirty="0">
                <a:solidFill>
                  <a:srgbClr val="FFFFFF"/>
                </a:solidFill>
                <a:effectLst>
                  <a:outerShdw blurRad="38100" dist="38100" dir="2700000" algn="tl">
                    <a:srgbClr val="000000">
                      <a:alpha val="43137"/>
                    </a:srgbClr>
                  </a:outerShdw>
                </a:effectLst>
              </a:rPr>
              <a:t>e Aufmerksamkeit</a:t>
            </a:r>
            <a:endParaRPr lang="de-AT" sz="5200" dirty="0">
              <a:solidFill>
                <a:srgbClr val="FFFFFF"/>
              </a:solidFill>
              <a:effectLst>
                <a:outerShdw blurRad="38100" dist="38100" dir="2700000" algn="tl">
                  <a:srgbClr val="000000">
                    <a:alpha val="43137"/>
                  </a:srgbClr>
                </a:outerShdw>
              </a:effectLst>
            </a:endParaRPr>
          </a:p>
        </p:txBody>
      </p:sp>
      <p:grpSp>
        <p:nvGrpSpPr>
          <p:cNvPr id="6" name="Gruppieren 5">
            <a:extLst>
              <a:ext uri="{FF2B5EF4-FFF2-40B4-BE49-F238E27FC236}">
                <a16:creationId xmlns:a16="http://schemas.microsoft.com/office/drawing/2014/main" id="{235854EF-F905-A460-2F6C-F418B19FAB74}"/>
              </a:ext>
            </a:extLst>
          </p:cNvPr>
          <p:cNvGrpSpPr/>
          <p:nvPr/>
        </p:nvGrpSpPr>
        <p:grpSpPr>
          <a:xfrm>
            <a:off x="278634" y="311909"/>
            <a:ext cx="2636283" cy="610772"/>
            <a:chOff x="278634" y="311909"/>
            <a:chExt cx="2636283" cy="610772"/>
          </a:xfrm>
        </p:grpSpPr>
        <p:pic>
          <p:nvPicPr>
            <p:cNvPr id="7" name="Grafik 6" descr="Ein Bild, das Screenshot enthält.&#10;&#10;Automatisch generierte Beschreibung">
              <a:extLst>
                <a:ext uri="{FF2B5EF4-FFF2-40B4-BE49-F238E27FC236}">
                  <a16:creationId xmlns:a16="http://schemas.microsoft.com/office/drawing/2014/main" id="{EC6532CA-E72A-5D43-0879-D0482BC63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634" y="311909"/>
              <a:ext cx="1170787" cy="610772"/>
            </a:xfrm>
            <a:prstGeom prst="rect">
              <a:avLst/>
            </a:prstGeom>
          </p:spPr>
        </p:pic>
        <p:pic>
          <p:nvPicPr>
            <p:cNvPr id="5" name="Grafik 4" descr="Ein Bild, das Schwarz, Dunkelheit, Screenshot enthält.&#10;&#10;Automatisch generierte Beschreibung">
              <a:extLst>
                <a:ext uri="{FF2B5EF4-FFF2-40B4-BE49-F238E27FC236}">
                  <a16:creationId xmlns:a16="http://schemas.microsoft.com/office/drawing/2014/main" id="{7B49D915-FA40-0FC5-6D8F-E26B07F033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9335" y="311909"/>
              <a:ext cx="1395582" cy="520142"/>
            </a:xfrm>
            <a:prstGeom prst="rect">
              <a:avLst/>
            </a:prstGeom>
          </p:spPr>
        </p:pic>
      </p:grpSp>
    </p:spTree>
    <p:extLst>
      <p:ext uri="{BB962C8B-B14F-4D97-AF65-F5344CB8AC3E}">
        <p14:creationId xmlns:p14="http://schemas.microsoft.com/office/powerpoint/2010/main" val="524020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5D9"/>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descr="Ein Bild, das Gebäude, Text, Schild, Pflanze enthält.&#10;&#10;Automatisch generierte Beschreibung">
            <a:extLst>
              <a:ext uri="{FF2B5EF4-FFF2-40B4-BE49-F238E27FC236}">
                <a16:creationId xmlns:a16="http://schemas.microsoft.com/office/drawing/2014/main" id="{4E6BAAB7-4144-FE94-7D16-CAAF17CD1557}"/>
              </a:ext>
            </a:extLst>
          </p:cNvPr>
          <p:cNvPicPr>
            <a:picLocks noChangeAspect="1"/>
          </p:cNvPicPr>
          <p:nvPr/>
        </p:nvPicPr>
        <p:blipFill>
          <a:blip r:embed="rId2">
            <a:extLst>
              <a:ext uri="{28A0092B-C50C-407E-A947-70E740481C1C}">
                <a14:useLocalDpi xmlns:a14="http://schemas.microsoft.com/office/drawing/2010/main" val="0"/>
              </a:ext>
            </a:extLst>
          </a:blip>
          <a:srcRect r="5882" b="-1"/>
          <a:stretch/>
        </p:blipFill>
        <p:spPr>
          <a:xfrm>
            <a:off x="2522356"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B18A5825-979C-8EDE-A8E5-2871BF8EAEEB}"/>
              </a:ext>
            </a:extLst>
          </p:cNvPr>
          <p:cNvSpPr>
            <a:spLocks noGrp="1"/>
          </p:cNvSpPr>
          <p:nvPr>
            <p:ph type="title"/>
          </p:nvPr>
        </p:nvSpPr>
        <p:spPr>
          <a:xfrm>
            <a:off x="838200" y="365125"/>
            <a:ext cx="3822189" cy="1899912"/>
          </a:xfrm>
        </p:spPr>
        <p:txBody>
          <a:bodyPr>
            <a:normAutofit/>
          </a:bodyPr>
          <a:lstStyle/>
          <a:p>
            <a:r>
              <a:rPr lang="de-DE" sz="4000" dirty="0">
                <a:solidFill>
                  <a:srgbClr val="475949"/>
                </a:solidFill>
              </a:rPr>
              <a:t>Agenda</a:t>
            </a:r>
            <a:endParaRPr lang="de-AT" sz="4000" dirty="0">
              <a:solidFill>
                <a:srgbClr val="475949"/>
              </a:solidFill>
            </a:endParaRPr>
          </a:p>
        </p:txBody>
      </p:sp>
      <p:sp>
        <p:nvSpPr>
          <p:cNvPr id="9" name="Content Placeholder 8">
            <a:extLst>
              <a:ext uri="{FF2B5EF4-FFF2-40B4-BE49-F238E27FC236}">
                <a16:creationId xmlns:a16="http://schemas.microsoft.com/office/drawing/2014/main" id="{4455EC59-D2F3-3EC6-C744-900B3ABCC670}"/>
              </a:ext>
            </a:extLst>
          </p:cNvPr>
          <p:cNvSpPr>
            <a:spLocks noGrp="1"/>
          </p:cNvSpPr>
          <p:nvPr>
            <p:ph idx="1"/>
          </p:nvPr>
        </p:nvSpPr>
        <p:spPr>
          <a:xfrm>
            <a:off x="838200" y="2434201"/>
            <a:ext cx="3822189" cy="3742762"/>
          </a:xfrm>
        </p:spPr>
        <p:txBody>
          <a:bodyPr>
            <a:normAutofit/>
          </a:bodyPr>
          <a:lstStyle/>
          <a:p>
            <a:r>
              <a:rPr lang="de-AT" sz="2000" dirty="0">
                <a:latin typeface="+mn-lt"/>
              </a:rPr>
              <a:t>Doris Schwarz König</a:t>
            </a:r>
          </a:p>
          <a:p>
            <a:r>
              <a:rPr lang="de-AT" sz="2000" dirty="0">
                <a:latin typeface="+mn-lt"/>
              </a:rPr>
              <a:t>Tipps zu Textgestaltung</a:t>
            </a:r>
          </a:p>
          <a:p>
            <a:r>
              <a:rPr lang="de-AT" sz="2000" dirty="0">
                <a:latin typeface="+mn-lt"/>
              </a:rPr>
              <a:t>Welche Texte werden angezeigt?</a:t>
            </a:r>
          </a:p>
          <a:p>
            <a:r>
              <a:rPr lang="de-AT" sz="2000" dirty="0">
                <a:latin typeface="+mn-lt"/>
              </a:rPr>
              <a:t>Wartung von Bildern und Texte</a:t>
            </a:r>
          </a:p>
          <a:p>
            <a:endParaRPr lang="de-AT" sz="2000" dirty="0">
              <a:latin typeface="+mn-lt"/>
            </a:endParaRPr>
          </a:p>
          <a:p>
            <a:endParaRPr lang="de-AT" sz="2000" dirty="0">
              <a:latin typeface="+mn-lt"/>
            </a:endParaRPr>
          </a:p>
          <a:p>
            <a:endParaRPr lang="de-AT" sz="2000" dirty="0">
              <a:latin typeface="+mn-lt"/>
            </a:endParaRPr>
          </a:p>
          <a:p>
            <a:endParaRPr lang="de-AT" sz="2000" dirty="0"/>
          </a:p>
          <a:p>
            <a:endParaRPr lang="de-AT" sz="2000" dirty="0"/>
          </a:p>
          <a:p>
            <a:endParaRPr lang="de-AT" sz="2000" dirty="0"/>
          </a:p>
        </p:txBody>
      </p:sp>
    </p:spTree>
    <p:extLst>
      <p:ext uri="{BB962C8B-B14F-4D97-AF65-F5344CB8AC3E}">
        <p14:creationId xmlns:p14="http://schemas.microsoft.com/office/powerpoint/2010/main" val="402408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Person, Im Haus, Buch, Komfort enthält.&#10;&#10;Automatisch generierte Beschreibung">
            <a:extLst>
              <a:ext uri="{FF2B5EF4-FFF2-40B4-BE49-F238E27FC236}">
                <a16:creationId xmlns:a16="http://schemas.microsoft.com/office/drawing/2014/main" id="{869942EF-C30A-4D15-217F-9930E3676DAB}"/>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3048" y="-211016"/>
            <a:ext cx="12192000" cy="8131968"/>
          </a:xfrm>
          <a:prstGeom prst="rect">
            <a:avLst/>
          </a:prstGeom>
        </p:spPr>
      </p:pic>
      <p:sp>
        <p:nvSpPr>
          <p:cNvPr id="2" name="Titel 1">
            <a:extLst>
              <a:ext uri="{FF2B5EF4-FFF2-40B4-BE49-F238E27FC236}">
                <a16:creationId xmlns:a16="http://schemas.microsoft.com/office/drawing/2014/main" id="{EC30FA78-71D9-9536-185B-8FA3A9227A11}"/>
              </a:ext>
            </a:extLst>
          </p:cNvPr>
          <p:cNvSpPr>
            <a:spLocks noGrp="1"/>
          </p:cNvSpPr>
          <p:nvPr>
            <p:ph type="ctrTitle"/>
          </p:nvPr>
        </p:nvSpPr>
        <p:spPr>
          <a:xfrm>
            <a:off x="3089197" y="5084049"/>
            <a:ext cx="10058400" cy="1606031"/>
          </a:xfrm>
          <a:effectLst>
            <a:innerShdw blurRad="63500" dist="50800" dir="8100000">
              <a:prstClr val="black">
                <a:alpha val="50000"/>
              </a:prstClr>
            </a:innerShdw>
          </a:effectLst>
        </p:spPr>
        <p:txBody>
          <a:bodyPr>
            <a:normAutofit/>
          </a:bodyPr>
          <a:lstStyle/>
          <a:p>
            <a:r>
              <a:rPr lang="de-DE" sz="5400" b="1" dirty="0">
                <a:solidFill>
                  <a:srgbClr val="FFFFFF"/>
                </a:solidFill>
                <a:effectLst>
                  <a:outerShdw blurRad="38100" dist="38100" dir="2700000" algn="tl">
                    <a:srgbClr val="000000">
                      <a:alpha val="43137"/>
                    </a:srgbClr>
                  </a:outerShdw>
                </a:effectLst>
              </a:rPr>
              <a:t>Tipps zu Textgestaltung</a:t>
            </a:r>
            <a:endParaRPr lang="de-AT" sz="5200" dirty="0">
              <a:solidFill>
                <a:srgbClr val="FFFFFF"/>
              </a:solidFill>
              <a:effectLst>
                <a:outerShdw blurRad="38100" dist="38100" dir="2700000" algn="tl">
                  <a:srgbClr val="000000">
                    <a:alpha val="43137"/>
                  </a:srgbClr>
                </a:outerShdw>
              </a:effectLst>
            </a:endParaRPr>
          </a:p>
        </p:txBody>
      </p:sp>
      <p:grpSp>
        <p:nvGrpSpPr>
          <p:cNvPr id="6" name="Gruppieren 5">
            <a:extLst>
              <a:ext uri="{FF2B5EF4-FFF2-40B4-BE49-F238E27FC236}">
                <a16:creationId xmlns:a16="http://schemas.microsoft.com/office/drawing/2014/main" id="{235854EF-F905-A460-2F6C-F418B19FAB74}"/>
              </a:ext>
            </a:extLst>
          </p:cNvPr>
          <p:cNvGrpSpPr/>
          <p:nvPr/>
        </p:nvGrpSpPr>
        <p:grpSpPr>
          <a:xfrm>
            <a:off x="278634" y="311909"/>
            <a:ext cx="2636283" cy="610772"/>
            <a:chOff x="278634" y="311909"/>
            <a:chExt cx="2636283" cy="610772"/>
          </a:xfrm>
        </p:grpSpPr>
        <p:pic>
          <p:nvPicPr>
            <p:cNvPr id="7" name="Grafik 6" descr="Ein Bild, das Screenshot enthält.&#10;&#10;Automatisch generierte Beschreibung">
              <a:extLst>
                <a:ext uri="{FF2B5EF4-FFF2-40B4-BE49-F238E27FC236}">
                  <a16:creationId xmlns:a16="http://schemas.microsoft.com/office/drawing/2014/main" id="{EC6532CA-E72A-5D43-0879-D0482BC63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634" y="311909"/>
              <a:ext cx="1170787" cy="610772"/>
            </a:xfrm>
            <a:prstGeom prst="rect">
              <a:avLst/>
            </a:prstGeom>
          </p:spPr>
        </p:pic>
        <p:pic>
          <p:nvPicPr>
            <p:cNvPr id="5" name="Grafik 4" descr="Ein Bild, das Schwarz, Dunkelheit, Screenshot enthält.&#10;&#10;Automatisch generierte Beschreibung">
              <a:extLst>
                <a:ext uri="{FF2B5EF4-FFF2-40B4-BE49-F238E27FC236}">
                  <a16:creationId xmlns:a16="http://schemas.microsoft.com/office/drawing/2014/main" id="{7B49D915-FA40-0FC5-6D8F-E26B07F033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9335" y="311909"/>
              <a:ext cx="1395582" cy="520142"/>
            </a:xfrm>
            <a:prstGeom prst="rect">
              <a:avLst/>
            </a:prstGeom>
          </p:spPr>
        </p:pic>
      </p:grpSp>
    </p:spTree>
    <p:extLst>
      <p:ext uri="{BB962C8B-B14F-4D97-AF65-F5344CB8AC3E}">
        <p14:creationId xmlns:p14="http://schemas.microsoft.com/office/powerpoint/2010/main" val="4001061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1EA"/>
        </a:solidFill>
        <a:effectLst/>
      </p:bgPr>
    </p:bg>
    <p:spTree>
      <p:nvGrpSpPr>
        <p:cNvPr id="1" name=""/>
        <p:cNvGrpSpPr/>
        <p:nvPr/>
      </p:nvGrpSpPr>
      <p:grpSpPr>
        <a:xfrm>
          <a:off x="0" y="0"/>
          <a:ext cx="0" cy="0"/>
          <a:chOff x="0" y="0"/>
          <a:chExt cx="0" cy="0"/>
        </a:xfrm>
      </p:grpSpPr>
      <p:grpSp>
        <p:nvGrpSpPr>
          <p:cNvPr id="18" name="Gruppieren 17">
            <a:extLst>
              <a:ext uri="{FF2B5EF4-FFF2-40B4-BE49-F238E27FC236}">
                <a16:creationId xmlns:a16="http://schemas.microsoft.com/office/drawing/2014/main" id="{A771D5DB-6385-E920-605B-D5956085924B}"/>
              </a:ext>
            </a:extLst>
          </p:cNvPr>
          <p:cNvGrpSpPr/>
          <p:nvPr/>
        </p:nvGrpSpPr>
        <p:grpSpPr>
          <a:xfrm>
            <a:off x="9314542" y="423275"/>
            <a:ext cx="2636283" cy="610772"/>
            <a:chOff x="278634" y="311909"/>
            <a:chExt cx="2636283" cy="610772"/>
          </a:xfrm>
        </p:grpSpPr>
        <p:pic>
          <p:nvPicPr>
            <p:cNvPr id="19" name="Grafik 18" descr="Ein Bild, das Screenshot enthält.&#10;&#10;Automatisch generierte Beschreibung">
              <a:extLst>
                <a:ext uri="{FF2B5EF4-FFF2-40B4-BE49-F238E27FC236}">
                  <a16:creationId xmlns:a16="http://schemas.microsoft.com/office/drawing/2014/main" id="{F7E0EF34-A6ED-27A5-E3E4-F1303FC58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634" y="311909"/>
              <a:ext cx="1170787" cy="610772"/>
            </a:xfrm>
            <a:prstGeom prst="rect">
              <a:avLst/>
            </a:prstGeom>
          </p:spPr>
        </p:pic>
        <p:pic>
          <p:nvPicPr>
            <p:cNvPr id="20" name="Grafik 19" descr="Ein Bild, das Schwarz, Dunkelheit, Screenshot enthält.&#10;&#10;Automatisch generierte Beschreibung">
              <a:extLst>
                <a:ext uri="{FF2B5EF4-FFF2-40B4-BE49-F238E27FC236}">
                  <a16:creationId xmlns:a16="http://schemas.microsoft.com/office/drawing/2014/main" id="{80F69BA9-1ACB-B22D-A758-91A3E6038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335" y="311909"/>
              <a:ext cx="1395582" cy="520142"/>
            </a:xfrm>
            <a:prstGeom prst="rect">
              <a:avLst/>
            </a:prstGeom>
          </p:spPr>
        </p:pic>
      </p:grpSp>
      <p:sp>
        <p:nvSpPr>
          <p:cNvPr id="6" name="Textfeld 5">
            <a:extLst>
              <a:ext uri="{FF2B5EF4-FFF2-40B4-BE49-F238E27FC236}">
                <a16:creationId xmlns:a16="http://schemas.microsoft.com/office/drawing/2014/main" id="{E2F17347-2561-966E-AF78-25E3091C639C}"/>
              </a:ext>
            </a:extLst>
          </p:cNvPr>
          <p:cNvSpPr txBox="1"/>
          <p:nvPr/>
        </p:nvSpPr>
        <p:spPr>
          <a:xfrm>
            <a:off x="875068" y="1034047"/>
            <a:ext cx="8370647" cy="5078313"/>
          </a:xfrm>
          <a:prstGeom prst="rect">
            <a:avLst/>
          </a:prstGeom>
          <a:noFill/>
        </p:spPr>
        <p:txBody>
          <a:bodyPr wrap="square">
            <a:spAutoFit/>
          </a:bodyPr>
          <a:lstStyle/>
          <a:p>
            <a:r>
              <a:rPr lang="de-DE" sz="3600" dirty="0">
                <a:solidFill>
                  <a:srgbClr val="475949"/>
                </a:solidFill>
                <a:latin typeface="GT Alpina Light" pitchFamily="50" charset="0"/>
                <a:ea typeface="GT Alpina Light" pitchFamily="50" charset="0"/>
              </a:rPr>
              <a:t>Über Uns</a:t>
            </a:r>
          </a:p>
          <a:p>
            <a:r>
              <a:rPr lang="de-DE" dirty="0"/>
              <a:t>Es bereitet uns stets große Freude, wenn wir Familien mit Kindern in unserem Hause willkommen heißen dürfen. Für das Wohl und die Unterhaltung der jungen Gäste sorgt unser großzügig angelegter, 120 Quadratmeter großer Spielplatz, auf dem Ihre Kinder von fachlich geschultem Personal umsichtig betreut werden. Während sich die Kleinen mit Spiel und Spaß beschäftigen, steht es den Eltern frei, sich in unserem idyllischen und vielfach geschätzten Relax-Garten oder in der wohltuenden Atmosphäre unserer Sauna zu entspannen und neue Energie zu tanken.</a:t>
            </a:r>
          </a:p>
          <a:p>
            <a:r>
              <a:rPr lang="de-DE" dirty="0"/>
              <a:t>Darüber hinaus bieten wir unseren Gästen eine Vielzahl weiterer Annehmlichkeiten: Ein bestens ausgestatteter Fitnessraum, ein Indoor-Schwimmbad mit atemberaubendem Panoramablick sowie ein Kosmetikstudio für Schönheit und Wellness stehen Ihnen zur Verfügung. In der warmen Jahreszeit eröffnen sich Ihnen zudem die Möglichkeiten zu geführten Wanderungen, die direkt vor unserer Haustür in die faszinierende Berglandschaft führen. Im Winter hingegen begleiten Sie unsere erfahrenen Guides gerne in die benachbarten Skigebiete, wo Sie die umliegenden Pisten und die zauberhafte Winterlandschaft erkunden können.</a:t>
            </a:r>
          </a:p>
        </p:txBody>
      </p:sp>
    </p:spTree>
    <p:extLst>
      <p:ext uri="{BB962C8B-B14F-4D97-AF65-F5344CB8AC3E}">
        <p14:creationId xmlns:p14="http://schemas.microsoft.com/office/powerpoint/2010/main" val="42069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405730B-0D0F-12DE-F00F-9F646876B009}"/>
              </a:ext>
            </a:extLst>
          </p:cNvPr>
          <p:cNvSpPr txBox="1"/>
          <p:nvPr/>
        </p:nvSpPr>
        <p:spPr>
          <a:xfrm>
            <a:off x="727588" y="1028343"/>
            <a:ext cx="8780206" cy="5078313"/>
          </a:xfrm>
          <a:prstGeom prst="rect">
            <a:avLst/>
          </a:prstGeom>
          <a:noFill/>
        </p:spPr>
        <p:txBody>
          <a:bodyPr wrap="square">
            <a:spAutoFit/>
          </a:bodyPr>
          <a:lstStyle/>
          <a:p>
            <a:r>
              <a:rPr lang="de-DE" sz="3600" dirty="0">
                <a:solidFill>
                  <a:srgbClr val="475949"/>
                </a:solidFill>
                <a:latin typeface="GT Alpina Light" pitchFamily="50" charset="0"/>
                <a:ea typeface="GT Alpina Light" pitchFamily="50" charset="0"/>
              </a:rPr>
              <a:t>Über Uns</a:t>
            </a:r>
          </a:p>
          <a:p>
            <a:r>
              <a:rPr lang="de-DE" b="1" dirty="0"/>
              <a:t>Herzlich willkommen in unserem Hotel!</a:t>
            </a:r>
            <a:r>
              <a:rPr lang="de-DE" dirty="0"/>
              <a:t> </a:t>
            </a:r>
          </a:p>
          <a:p>
            <a:r>
              <a:rPr lang="de-DE" dirty="0"/>
              <a:t>Wir freuen uns immer, Familien mit Kindern bei uns zu begrüßen.</a:t>
            </a:r>
          </a:p>
          <a:p>
            <a:endParaRPr lang="de-DE" dirty="0"/>
          </a:p>
          <a:p>
            <a:r>
              <a:rPr lang="de-DE" dirty="0"/>
              <a:t>Für die Unterhaltung Ihrer Kinder steht ein </a:t>
            </a:r>
            <a:r>
              <a:rPr lang="de-DE" b="1" dirty="0"/>
              <a:t>120 Quadratmeter großer Spielplatz</a:t>
            </a:r>
            <a:r>
              <a:rPr lang="de-DE" dirty="0"/>
              <a:t> zur Verfügung, der von </a:t>
            </a:r>
            <a:r>
              <a:rPr lang="de-DE" b="1" dirty="0"/>
              <a:t>professionell geschultem Personal</a:t>
            </a:r>
            <a:r>
              <a:rPr lang="de-DE" dirty="0"/>
              <a:t> betreut wird. Während die Kleinen spielen, können Sie sich in unserem beliebten </a:t>
            </a:r>
            <a:r>
              <a:rPr lang="de-DE" b="1" dirty="0"/>
              <a:t>Relax-Garten</a:t>
            </a:r>
            <a:r>
              <a:rPr lang="de-DE" dirty="0"/>
              <a:t> oder in der </a:t>
            </a:r>
            <a:r>
              <a:rPr lang="de-DE" b="1" dirty="0"/>
              <a:t>Sauna</a:t>
            </a:r>
            <a:r>
              <a:rPr lang="de-DE" dirty="0"/>
              <a:t> entspannen.</a:t>
            </a:r>
          </a:p>
          <a:p>
            <a:endParaRPr lang="de-DE" dirty="0"/>
          </a:p>
          <a:p>
            <a:r>
              <a:rPr lang="de-DE" dirty="0"/>
              <a:t>Darüber hinaus erwarten Sie in unserem Hotel eine Vielzahl an </a:t>
            </a:r>
            <a:r>
              <a:rPr lang="de-DE" b="1" dirty="0"/>
              <a:t>Annehmlichkeiten</a:t>
            </a:r>
            <a:r>
              <a:rPr lang="de-DE" dirty="0"/>
              <a:t>:</a:t>
            </a:r>
          </a:p>
          <a:p>
            <a:pPr marL="285750" indent="-285750">
              <a:buFont typeface="Arial" panose="020B0604020202020204" pitchFamily="34" charset="0"/>
              <a:buChar char="•"/>
            </a:pPr>
            <a:r>
              <a:rPr lang="de-DE" b="1" dirty="0"/>
              <a:t>Fitnessraum</a:t>
            </a:r>
            <a:r>
              <a:rPr lang="de-DE" dirty="0"/>
              <a:t> für Ihr Training</a:t>
            </a:r>
          </a:p>
          <a:p>
            <a:pPr marL="285750" indent="-285750">
              <a:buFont typeface="Arial" panose="020B0604020202020204" pitchFamily="34" charset="0"/>
              <a:buChar char="•"/>
            </a:pPr>
            <a:r>
              <a:rPr lang="de-DE" b="1" dirty="0"/>
              <a:t>Indoor-Swimmingpool</a:t>
            </a:r>
            <a:r>
              <a:rPr lang="de-DE" dirty="0"/>
              <a:t> mit </a:t>
            </a:r>
            <a:r>
              <a:rPr lang="de-DE" b="1" dirty="0"/>
              <a:t>Panoramablick</a:t>
            </a:r>
            <a:endParaRPr lang="de-DE" dirty="0"/>
          </a:p>
          <a:p>
            <a:pPr marL="285750" indent="-285750">
              <a:buFont typeface="Arial" panose="020B0604020202020204" pitchFamily="34" charset="0"/>
              <a:buChar char="•"/>
            </a:pPr>
            <a:r>
              <a:rPr lang="de-DE" b="1" dirty="0"/>
              <a:t>Kosmetikstudio</a:t>
            </a:r>
            <a:r>
              <a:rPr lang="de-DE" dirty="0"/>
              <a:t> für Wellness und Schönheit</a:t>
            </a:r>
          </a:p>
          <a:p>
            <a:pPr marL="285750" indent="-285750">
              <a:buFont typeface="Arial" panose="020B0604020202020204" pitchFamily="34" charset="0"/>
              <a:buChar char="•"/>
            </a:pPr>
            <a:endParaRPr lang="de-DE" dirty="0"/>
          </a:p>
          <a:p>
            <a:r>
              <a:rPr lang="de-DE" b="1" dirty="0"/>
              <a:t>Aktivitäten für die ganze Familie:</a:t>
            </a:r>
            <a:r>
              <a:rPr lang="de-DE" dirty="0"/>
              <a:t> Im Sommer bieten wir geführte </a:t>
            </a:r>
            <a:r>
              <a:rPr lang="de-DE" b="1" dirty="0"/>
              <a:t>Wanderungen</a:t>
            </a:r>
            <a:r>
              <a:rPr lang="de-DE" dirty="0"/>
              <a:t> in die herrliche Bergwelt gleich vor der Haustür an. Im Winter können Sie mit unseren </a:t>
            </a:r>
            <a:r>
              <a:rPr lang="de-DE" b="1" dirty="0"/>
              <a:t>erfahrenen Guides</a:t>
            </a:r>
            <a:r>
              <a:rPr lang="de-DE" dirty="0"/>
              <a:t> die umliegenden </a:t>
            </a:r>
            <a:r>
              <a:rPr lang="de-DE" b="1" dirty="0"/>
              <a:t>Skigebiete</a:t>
            </a:r>
            <a:r>
              <a:rPr lang="de-DE" dirty="0"/>
              <a:t> erkunden.</a:t>
            </a:r>
          </a:p>
        </p:txBody>
      </p:sp>
      <p:grpSp>
        <p:nvGrpSpPr>
          <p:cNvPr id="4" name="Gruppieren 3">
            <a:extLst>
              <a:ext uri="{FF2B5EF4-FFF2-40B4-BE49-F238E27FC236}">
                <a16:creationId xmlns:a16="http://schemas.microsoft.com/office/drawing/2014/main" id="{9D5D0353-DB17-E3E7-7B08-BA768FDDECB6}"/>
              </a:ext>
            </a:extLst>
          </p:cNvPr>
          <p:cNvGrpSpPr/>
          <p:nvPr/>
        </p:nvGrpSpPr>
        <p:grpSpPr>
          <a:xfrm>
            <a:off x="9314542" y="423275"/>
            <a:ext cx="2636283" cy="610772"/>
            <a:chOff x="278634" y="311909"/>
            <a:chExt cx="2636283" cy="610772"/>
          </a:xfrm>
        </p:grpSpPr>
        <p:pic>
          <p:nvPicPr>
            <p:cNvPr id="5" name="Grafik 4" descr="Ein Bild, das Screenshot enthält.&#10;&#10;Automatisch generierte Beschreibung">
              <a:extLst>
                <a:ext uri="{FF2B5EF4-FFF2-40B4-BE49-F238E27FC236}">
                  <a16:creationId xmlns:a16="http://schemas.microsoft.com/office/drawing/2014/main" id="{2E9108CB-4E93-04F8-2AAA-F4D5F7A4ED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634" y="311909"/>
              <a:ext cx="1170787" cy="610772"/>
            </a:xfrm>
            <a:prstGeom prst="rect">
              <a:avLst/>
            </a:prstGeom>
          </p:spPr>
        </p:pic>
        <p:pic>
          <p:nvPicPr>
            <p:cNvPr id="6" name="Grafik 5" descr="Ein Bild, das Schwarz, Dunkelheit, Screenshot enthält.&#10;&#10;Automatisch generierte Beschreibung">
              <a:extLst>
                <a:ext uri="{FF2B5EF4-FFF2-40B4-BE49-F238E27FC236}">
                  <a16:creationId xmlns:a16="http://schemas.microsoft.com/office/drawing/2014/main" id="{6028B9EC-65F1-290A-7460-00974639D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335" y="311909"/>
              <a:ext cx="1395582" cy="520142"/>
            </a:xfrm>
            <a:prstGeom prst="rect">
              <a:avLst/>
            </a:prstGeom>
          </p:spPr>
        </p:pic>
      </p:grpSp>
    </p:spTree>
    <p:extLst>
      <p:ext uri="{BB962C8B-B14F-4D97-AF65-F5344CB8AC3E}">
        <p14:creationId xmlns:p14="http://schemas.microsoft.com/office/powerpoint/2010/main" val="424278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1E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E75E65-794D-7579-F558-9E45CC38B126}"/>
              </a:ext>
            </a:extLst>
          </p:cNvPr>
          <p:cNvSpPr>
            <a:spLocks noGrp="1"/>
          </p:cNvSpPr>
          <p:nvPr>
            <p:ph type="title"/>
          </p:nvPr>
        </p:nvSpPr>
        <p:spPr>
          <a:xfrm>
            <a:off x="1318137" y="955947"/>
            <a:ext cx="9555725" cy="4946105"/>
          </a:xfrm>
        </p:spPr>
        <p:txBody>
          <a:bodyPr>
            <a:normAutofit/>
          </a:bodyPr>
          <a:lstStyle/>
          <a:p>
            <a:pPr algn="ctr"/>
            <a:r>
              <a:rPr lang="de-DE" sz="5500" spc="300" dirty="0">
                <a:solidFill>
                  <a:srgbClr val="475949"/>
                </a:solidFill>
              </a:rPr>
              <a:t>User finden lange Textblöcke abschreckend</a:t>
            </a:r>
            <a:endParaRPr lang="de-AT" sz="5500" spc="300" dirty="0">
              <a:solidFill>
                <a:srgbClr val="475949"/>
              </a:solidFill>
            </a:endParaRPr>
          </a:p>
        </p:txBody>
      </p:sp>
      <p:grpSp>
        <p:nvGrpSpPr>
          <p:cNvPr id="18" name="Gruppieren 17">
            <a:extLst>
              <a:ext uri="{FF2B5EF4-FFF2-40B4-BE49-F238E27FC236}">
                <a16:creationId xmlns:a16="http://schemas.microsoft.com/office/drawing/2014/main" id="{A771D5DB-6385-E920-605B-D5956085924B}"/>
              </a:ext>
            </a:extLst>
          </p:cNvPr>
          <p:cNvGrpSpPr/>
          <p:nvPr/>
        </p:nvGrpSpPr>
        <p:grpSpPr>
          <a:xfrm>
            <a:off x="9314542" y="423275"/>
            <a:ext cx="2636283" cy="610772"/>
            <a:chOff x="278634" y="311909"/>
            <a:chExt cx="2636283" cy="610772"/>
          </a:xfrm>
        </p:grpSpPr>
        <p:pic>
          <p:nvPicPr>
            <p:cNvPr id="19" name="Grafik 18" descr="Ein Bild, das Screenshot enthält.&#10;&#10;Automatisch generierte Beschreibung">
              <a:extLst>
                <a:ext uri="{FF2B5EF4-FFF2-40B4-BE49-F238E27FC236}">
                  <a16:creationId xmlns:a16="http://schemas.microsoft.com/office/drawing/2014/main" id="{F7E0EF34-A6ED-27A5-E3E4-F1303FC58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634" y="311909"/>
              <a:ext cx="1170787" cy="610772"/>
            </a:xfrm>
            <a:prstGeom prst="rect">
              <a:avLst/>
            </a:prstGeom>
          </p:spPr>
        </p:pic>
        <p:pic>
          <p:nvPicPr>
            <p:cNvPr id="20" name="Grafik 19" descr="Ein Bild, das Schwarz, Dunkelheit, Screenshot enthält.&#10;&#10;Automatisch generierte Beschreibung">
              <a:extLst>
                <a:ext uri="{FF2B5EF4-FFF2-40B4-BE49-F238E27FC236}">
                  <a16:creationId xmlns:a16="http://schemas.microsoft.com/office/drawing/2014/main" id="{80F69BA9-1ACB-B22D-A758-91A3E6038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335" y="311909"/>
              <a:ext cx="1395582" cy="520142"/>
            </a:xfrm>
            <a:prstGeom prst="rect">
              <a:avLst/>
            </a:prstGeom>
          </p:spPr>
        </p:pic>
      </p:grpSp>
    </p:spTree>
    <p:extLst>
      <p:ext uri="{BB962C8B-B14F-4D97-AF65-F5344CB8AC3E}">
        <p14:creationId xmlns:p14="http://schemas.microsoft.com/office/powerpoint/2010/main" val="157255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A1ABA-7D6A-C089-C796-543E4AEED883}"/>
            </a:ext>
          </a:extLst>
        </p:cNvPr>
        <p:cNvGrpSpPr/>
        <p:nvPr/>
      </p:nvGrpSpPr>
      <p:grpSpPr>
        <a:xfrm>
          <a:off x="0" y="0"/>
          <a:ext cx="0" cy="0"/>
          <a:chOff x="0" y="0"/>
          <a:chExt cx="0" cy="0"/>
        </a:xfrm>
      </p:grpSpPr>
      <p:sp>
        <p:nvSpPr>
          <p:cNvPr id="3" name="Rechteck 2">
            <a:extLst>
              <a:ext uri="{FF2B5EF4-FFF2-40B4-BE49-F238E27FC236}">
                <a16:creationId xmlns:a16="http://schemas.microsoft.com/office/drawing/2014/main" id="{55BCA225-368D-CB1C-2714-339847925E35}"/>
              </a:ext>
            </a:extLst>
          </p:cNvPr>
          <p:cNvSpPr/>
          <p:nvPr/>
        </p:nvSpPr>
        <p:spPr>
          <a:xfrm>
            <a:off x="0" y="0"/>
            <a:ext cx="12192000" cy="6858000"/>
          </a:xfrm>
          <a:prstGeom prst="rect">
            <a:avLst/>
          </a:prstGeom>
          <a:solidFill>
            <a:srgbClr val="475949"/>
          </a:solidFill>
          <a:ln>
            <a:solidFill>
              <a:srgbClr val="4759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el 1">
            <a:extLst>
              <a:ext uri="{FF2B5EF4-FFF2-40B4-BE49-F238E27FC236}">
                <a16:creationId xmlns:a16="http://schemas.microsoft.com/office/drawing/2014/main" id="{E6BC7B8B-4D4A-4CD0-4C74-1C1CB0172507}"/>
              </a:ext>
            </a:extLst>
          </p:cNvPr>
          <p:cNvSpPr>
            <a:spLocks noGrp="1"/>
          </p:cNvSpPr>
          <p:nvPr>
            <p:ph type="title"/>
          </p:nvPr>
        </p:nvSpPr>
        <p:spPr>
          <a:xfrm>
            <a:off x="1318137" y="955947"/>
            <a:ext cx="9555725" cy="4946105"/>
          </a:xfrm>
        </p:spPr>
        <p:txBody>
          <a:bodyPr>
            <a:normAutofit/>
          </a:bodyPr>
          <a:lstStyle/>
          <a:p>
            <a:pPr algn="ctr"/>
            <a:r>
              <a:rPr lang="de-DE" sz="5500" spc="300" dirty="0">
                <a:solidFill>
                  <a:srgbClr val="F6F1EA"/>
                </a:solidFill>
              </a:rPr>
              <a:t>Warum ist der erste Text besser und was macht einen guten Onlinetext aus?</a:t>
            </a:r>
            <a:endParaRPr lang="de-AT" sz="5500" spc="300" dirty="0">
              <a:solidFill>
                <a:srgbClr val="F6F1EA"/>
              </a:solidFill>
            </a:endParaRPr>
          </a:p>
        </p:txBody>
      </p:sp>
      <p:grpSp>
        <p:nvGrpSpPr>
          <p:cNvPr id="18" name="Gruppieren 17">
            <a:extLst>
              <a:ext uri="{FF2B5EF4-FFF2-40B4-BE49-F238E27FC236}">
                <a16:creationId xmlns:a16="http://schemas.microsoft.com/office/drawing/2014/main" id="{73BFF858-0CE7-0E6E-FBC5-B0E87A6F7131}"/>
              </a:ext>
            </a:extLst>
          </p:cNvPr>
          <p:cNvGrpSpPr/>
          <p:nvPr/>
        </p:nvGrpSpPr>
        <p:grpSpPr>
          <a:xfrm>
            <a:off x="9314542" y="423275"/>
            <a:ext cx="2636283" cy="610772"/>
            <a:chOff x="278634" y="311909"/>
            <a:chExt cx="2636283" cy="610772"/>
          </a:xfrm>
        </p:grpSpPr>
        <p:pic>
          <p:nvPicPr>
            <p:cNvPr id="19" name="Grafik 18" descr="Ein Bild, das Screenshot enthält.&#10;&#10;Automatisch generierte Beschreibung">
              <a:extLst>
                <a:ext uri="{FF2B5EF4-FFF2-40B4-BE49-F238E27FC236}">
                  <a16:creationId xmlns:a16="http://schemas.microsoft.com/office/drawing/2014/main" id="{671D2D68-BEA4-58BF-59EB-EF3A0C2F0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634" y="311909"/>
              <a:ext cx="1170787" cy="610772"/>
            </a:xfrm>
            <a:prstGeom prst="rect">
              <a:avLst/>
            </a:prstGeom>
          </p:spPr>
        </p:pic>
        <p:pic>
          <p:nvPicPr>
            <p:cNvPr id="20" name="Grafik 19" descr="Ein Bild, das Schwarz, Dunkelheit, Screenshot enthält.&#10;&#10;Automatisch generierte Beschreibung">
              <a:extLst>
                <a:ext uri="{FF2B5EF4-FFF2-40B4-BE49-F238E27FC236}">
                  <a16:creationId xmlns:a16="http://schemas.microsoft.com/office/drawing/2014/main" id="{B4EAAC18-10CD-D633-BDC3-F5802194A7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335" y="311909"/>
              <a:ext cx="1395582" cy="520142"/>
            </a:xfrm>
            <a:prstGeom prst="rect">
              <a:avLst/>
            </a:prstGeom>
          </p:spPr>
        </p:pic>
      </p:grpSp>
    </p:spTree>
    <p:extLst>
      <p:ext uri="{BB962C8B-B14F-4D97-AF65-F5344CB8AC3E}">
        <p14:creationId xmlns:p14="http://schemas.microsoft.com/office/powerpoint/2010/main" val="3435075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Person, Kleidung, Im Haus, Frau enthält.&#10;&#10;Automatisch generierte Beschreibung">
            <a:extLst>
              <a:ext uri="{FF2B5EF4-FFF2-40B4-BE49-F238E27FC236}">
                <a16:creationId xmlns:a16="http://schemas.microsoft.com/office/drawing/2014/main" id="{27043D3C-EEE2-4534-56CC-F7B2005B1FED}"/>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l="29603" r="19431"/>
          <a:stretch/>
        </p:blipFill>
        <p:spPr>
          <a:xfrm>
            <a:off x="0" y="0"/>
            <a:ext cx="4306530" cy="6858000"/>
          </a:xfrm>
          <a:prstGeom prst="rect">
            <a:avLst/>
          </a:prstGeom>
        </p:spPr>
      </p:pic>
      <p:grpSp>
        <p:nvGrpSpPr>
          <p:cNvPr id="7" name="Gruppieren 6">
            <a:extLst>
              <a:ext uri="{FF2B5EF4-FFF2-40B4-BE49-F238E27FC236}">
                <a16:creationId xmlns:a16="http://schemas.microsoft.com/office/drawing/2014/main" id="{BD703017-5059-559E-F6CE-7D59DADF49AF}"/>
              </a:ext>
            </a:extLst>
          </p:cNvPr>
          <p:cNvGrpSpPr/>
          <p:nvPr/>
        </p:nvGrpSpPr>
        <p:grpSpPr>
          <a:xfrm>
            <a:off x="9344039" y="226630"/>
            <a:ext cx="2636283" cy="610772"/>
            <a:chOff x="278634" y="311909"/>
            <a:chExt cx="2636283" cy="610772"/>
          </a:xfrm>
        </p:grpSpPr>
        <p:pic>
          <p:nvPicPr>
            <p:cNvPr id="8" name="Grafik 7" descr="Ein Bild, das Screenshot enthält.&#10;&#10;Automatisch generierte Beschreibung">
              <a:extLst>
                <a:ext uri="{FF2B5EF4-FFF2-40B4-BE49-F238E27FC236}">
                  <a16:creationId xmlns:a16="http://schemas.microsoft.com/office/drawing/2014/main" id="{80B246DB-0D22-6F42-1828-5F38706869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634" y="311909"/>
              <a:ext cx="1170787" cy="610772"/>
            </a:xfrm>
            <a:prstGeom prst="rect">
              <a:avLst/>
            </a:prstGeom>
          </p:spPr>
        </p:pic>
        <p:pic>
          <p:nvPicPr>
            <p:cNvPr id="9" name="Grafik 8" descr="Ein Bild, das Schwarz, Dunkelheit, Screenshot enthält.&#10;&#10;Automatisch generierte Beschreibung">
              <a:extLst>
                <a:ext uri="{FF2B5EF4-FFF2-40B4-BE49-F238E27FC236}">
                  <a16:creationId xmlns:a16="http://schemas.microsoft.com/office/drawing/2014/main" id="{FEDB95B2-3554-023D-1766-27A8D7EDED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9335" y="311909"/>
              <a:ext cx="1395582" cy="520142"/>
            </a:xfrm>
            <a:prstGeom prst="rect">
              <a:avLst/>
            </a:prstGeom>
          </p:spPr>
        </p:pic>
      </p:grpSp>
      <p:grpSp>
        <p:nvGrpSpPr>
          <p:cNvPr id="37" name="Gruppieren 36">
            <a:extLst>
              <a:ext uri="{FF2B5EF4-FFF2-40B4-BE49-F238E27FC236}">
                <a16:creationId xmlns:a16="http://schemas.microsoft.com/office/drawing/2014/main" id="{6EA5D322-0A9E-AA9B-D51D-5DDB2D13A8ED}"/>
              </a:ext>
            </a:extLst>
          </p:cNvPr>
          <p:cNvGrpSpPr/>
          <p:nvPr/>
        </p:nvGrpSpPr>
        <p:grpSpPr>
          <a:xfrm>
            <a:off x="4880912" y="831734"/>
            <a:ext cx="6401619" cy="792000"/>
            <a:chOff x="4880912" y="831734"/>
            <a:chExt cx="6401619" cy="792000"/>
          </a:xfrm>
        </p:grpSpPr>
        <p:pic>
          <p:nvPicPr>
            <p:cNvPr id="11" name="Grafik 10" descr="Klemmbrett Silhouette">
              <a:extLst>
                <a:ext uri="{FF2B5EF4-FFF2-40B4-BE49-F238E27FC236}">
                  <a16:creationId xmlns:a16="http://schemas.microsoft.com/office/drawing/2014/main" id="{940CB1C4-01F8-5F7D-4ED2-7AEAA01AC5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80912" y="831734"/>
              <a:ext cx="792000" cy="792000"/>
            </a:xfrm>
            <a:prstGeom prst="rect">
              <a:avLst/>
            </a:prstGeom>
          </p:spPr>
        </p:pic>
        <p:sp>
          <p:nvSpPr>
            <p:cNvPr id="23" name="Textfeld 22">
              <a:extLst>
                <a:ext uri="{FF2B5EF4-FFF2-40B4-BE49-F238E27FC236}">
                  <a16:creationId xmlns:a16="http://schemas.microsoft.com/office/drawing/2014/main" id="{73D09A4F-DFCF-90E8-0EEF-94494719F6B2}"/>
                </a:ext>
              </a:extLst>
            </p:cNvPr>
            <p:cNvSpPr txBox="1"/>
            <p:nvPr/>
          </p:nvSpPr>
          <p:spPr>
            <a:xfrm>
              <a:off x="5893442" y="1018121"/>
              <a:ext cx="5389089" cy="430887"/>
            </a:xfrm>
            <a:prstGeom prst="rect">
              <a:avLst/>
            </a:prstGeom>
            <a:noFill/>
          </p:spPr>
          <p:txBody>
            <a:bodyPr wrap="square" rtlCol="0">
              <a:spAutoFit/>
            </a:bodyPr>
            <a:lstStyle/>
            <a:p>
              <a:r>
                <a:rPr lang="de-AT" sz="2200" b="1" dirty="0">
                  <a:solidFill>
                    <a:srgbClr val="475949"/>
                  </a:solidFill>
                </a:rPr>
                <a:t>Klare Struktur und Gliederung</a:t>
              </a:r>
            </a:p>
          </p:txBody>
        </p:sp>
      </p:grpSp>
      <p:grpSp>
        <p:nvGrpSpPr>
          <p:cNvPr id="36" name="Gruppieren 35">
            <a:extLst>
              <a:ext uri="{FF2B5EF4-FFF2-40B4-BE49-F238E27FC236}">
                <a16:creationId xmlns:a16="http://schemas.microsoft.com/office/drawing/2014/main" id="{9C4B5DA2-3336-E9BA-A1D2-9C818E38D1EA}"/>
              </a:ext>
            </a:extLst>
          </p:cNvPr>
          <p:cNvGrpSpPr/>
          <p:nvPr/>
        </p:nvGrpSpPr>
        <p:grpSpPr>
          <a:xfrm>
            <a:off x="4880912" y="1932367"/>
            <a:ext cx="7193101" cy="792000"/>
            <a:chOff x="4880912" y="1932367"/>
            <a:chExt cx="7193101" cy="792000"/>
          </a:xfrm>
        </p:grpSpPr>
        <p:pic>
          <p:nvPicPr>
            <p:cNvPr id="13" name="Grafik 12" descr="Stift Silhouette">
              <a:extLst>
                <a:ext uri="{FF2B5EF4-FFF2-40B4-BE49-F238E27FC236}">
                  <a16:creationId xmlns:a16="http://schemas.microsoft.com/office/drawing/2014/main" id="{5CDD28D5-D418-FA1D-FB78-12BE58112EF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80912" y="1932367"/>
              <a:ext cx="792000" cy="792000"/>
            </a:xfrm>
            <a:prstGeom prst="rect">
              <a:avLst/>
            </a:prstGeom>
          </p:spPr>
        </p:pic>
        <p:sp>
          <p:nvSpPr>
            <p:cNvPr id="24" name="Textfeld 23">
              <a:extLst>
                <a:ext uri="{FF2B5EF4-FFF2-40B4-BE49-F238E27FC236}">
                  <a16:creationId xmlns:a16="http://schemas.microsoft.com/office/drawing/2014/main" id="{BD970180-B5AD-A85D-9FD2-800DDC9CA728}"/>
                </a:ext>
              </a:extLst>
            </p:cNvPr>
            <p:cNvSpPr txBox="1"/>
            <p:nvPr/>
          </p:nvSpPr>
          <p:spPr>
            <a:xfrm>
              <a:off x="5893442" y="2112923"/>
              <a:ext cx="6180571" cy="430887"/>
            </a:xfrm>
            <a:prstGeom prst="rect">
              <a:avLst/>
            </a:prstGeom>
            <a:noFill/>
          </p:spPr>
          <p:txBody>
            <a:bodyPr wrap="square" rtlCol="0">
              <a:spAutoFit/>
            </a:bodyPr>
            <a:lstStyle/>
            <a:p>
              <a:r>
                <a:rPr lang="de-AT" sz="2200" b="1" dirty="0">
                  <a:solidFill>
                    <a:srgbClr val="475949"/>
                  </a:solidFill>
                </a:rPr>
                <a:t>Hervorhebung wichtiger Informationen</a:t>
              </a:r>
            </a:p>
          </p:txBody>
        </p:sp>
      </p:grpSp>
      <p:grpSp>
        <p:nvGrpSpPr>
          <p:cNvPr id="35" name="Gruppieren 34">
            <a:extLst>
              <a:ext uri="{FF2B5EF4-FFF2-40B4-BE49-F238E27FC236}">
                <a16:creationId xmlns:a16="http://schemas.microsoft.com/office/drawing/2014/main" id="{666B70BF-543E-0402-2D79-A0D1FC753606}"/>
              </a:ext>
            </a:extLst>
          </p:cNvPr>
          <p:cNvGrpSpPr/>
          <p:nvPr/>
        </p:nvGrpSpPr>
        <p:grpSpPr>
          <a:xfrm>
            <a:off x="4880912" y="3033000"/>
            <a:ext cx="7099410" cy="792000"/>
            <a:chOff x="4880912" y="3033000"/>
            <a:chExt cx="7099410" cy="792000"/>
          </a:xfrm>
        </p:grpSpPr>
        <p:pic>
          <p:nvPicPr>
            <p:cNvPr id="17" name="Grafik 16" descr="Handschlag Silhouette">
              <a:extLst>
                <a:ext uri="{FF2B5EF4-FFF2-40B4-BE49-F238E27FC236}">
                  <a16:creationId xmlns:a16="http://schemas.microsoft.com/office/drawing/2014/main" id="{583BB157-B6F1-E5CB-6A59-A685CF87D84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80912" y="3033000"/>
              <a:ext cx="792000" cy="792000"/>
            </a:xfrm>
            <a:prstGeom prst="rect">
              <a:avLst/>
            </a:prstGeom>
          </p:spPr>
        </p:pic>
        <p:sp>
          <p:nvSpPr>
            <p:cNvPr id="25" name="Textfeld 24">
              <a:extLst>
                <a:ext uri="{FF2B5EF4-FFF2-40B4-BE49-F238E27FC236}">
                  <a16:creationId xmlns:a16="http://schemas.microsoft.com/office/drawing/2014/main" id="{88F06699-B7DC-C5A6-A1FC-ED4239874483}"/>
                </a:ext>
              </a:extLst>
            </p:cNvPr>
            <p:cNvSpPr txBox="1"/>
            <p:nvPr/>
          </p:nvSpPr>
          <p:spPr>
            <a:xfrm>
              <a:off x="5893442" y="3213556"/>
              <a:ext cx="6086880" cy="430887"/>
            </a:xfrm>
            <a:prstGeom prst="rect">
              <a:avLst/>
            </a:prstGeom>
            <a:noFill/>
          </p:spPr>
          <p:txBody>
            <a:bodyPr wrap="square" rtlCol="0">
              <a:spAutoFit/>
            </a:bodyPr>
            <a:lstStyle/>
            <a:p>
              <a:r>
                <a:rPr lang="de-AT" sz="2200" b="1" dirty="0">
                  <a:solidFill>
                    <a:srgbClr val="475949"/>
                  </a:solidFill>
                </a:rPr>
                <a:t>Direkte Ansprache und Interaktionseinladung</a:t>
              </a:r>
            </a:p>
          </p:txBody>
        </p:sp>
      </p:grpSp>
      <p:sp>
        <p:nvSpPr>
          <p:cNvPr id="29" name="Textfeld 28">
            <a:extLst>
              <a:ext uri="{FF2B5EF4-FFF2-40B4-BE49-F238E27FC236}">
                <a16:creationId xmlns:a16="http://schemas.microsoft.com/office/drawing/2014/main" id="{B593C882-6D7D-18F5-6902-6215AA5D4D11}"/>
              </a:ext>
            </a:extLst>
          </p:cNvPr>
          <p:cNvSpPr txBox="1"/>
          <p:nvPr/>
        </p:nvSpPr>
        <p:spPr>
          <a:xfrm>
            <a:off x="624350" y="3213556"/>
            <a:ext cx="3057830" cy="400110"/>
          </a:xfrm>
          <a:prstGeom prst="rect">
            <a:avLst/>
          </a:prstGeom>
          <a:noFill/>
        </p:spPr>
        <p:txBody>
          <a:bodyPr wrap="square">
            <a:spAutoFit/>
          </a:bodyPr>
          <a:lstStyle/>
          <a:p>
            <a:r>
              <a:rPr lang="de-DE" sz="2000" b="1" dirty="0">
                <a:solidFill>
                  <a:srgbClr val="EFE5D9"/>
                </a:solidFill>
                <a:latin typeface="GT Alpina Light" pitchFamily="50" charset="0"/>
                <a:ea typeface="GT Alpina Light" pitchFamily="50" charset="0"/>
              </a:rPr>
              <a:t>A und O der Onlinetexte</a:t>
            </a:r>
            <a:endParaRPr lang="de-AT" sz="2000" b="1" dirty="0">
              <a:solidFill>
                <a:srgbClr val="EFE5D9"/>
              </a:solidFill>
              <a:latin typeface="GT Alpina Light" pitchFamily="50" charset="0"/>
              <a:ea typeface="GT Alpina Light" pitchFamily="50" charset="0"/>
            </a:endParaRPr>
          </a:p>
        </p:txBody>
      </p:sp>
      <p:grpSp>
        <p:nvGrpSpPr>
          <p:cNvPr id="34" name="Gruppieren 33">
            <a:extLst>
              <a:ext uri="{FF2B5EF4-FFF2-40B4-BE49-F238E27FC236}">
                <a16:creationId xmlns:a16="http://schemas.microsoft.com/office/drawing/2014/main" id="{81938AA7-7F83-2ECE-B980-D4899D8B9E35}"/>
              </a:ext>
            </a:extLst>
          </p:cNvPr>
          <p:cNvGrpSpPr/>
          <p:nvPr/>
        </p:nvGrpSpPr>
        <p:grpSpPr>
          <a:xfrm>
            <a:off x="4880912" y="4098746"/>
            <a:ext cx="6401618" cy="792000"/>
            <a:chOff x="4880912" y="4098746"/>
            <a:chExt cx="6401618" cy="792000"/>
          </a:xfrm>
        </p:grpSpPr>
        <p:sp>
          <p:nvSpPr>
            <p:cNvPr id="26" name="Textfeld 25">
              <a:extLst>
                <a:ext uri="{FF2B5EF4-FFF2-40B4-BE49-F238E27FC236}">
                  <a16:creationId xmlns:a16="http://schemas.microsoft.com/office/drawing/2014/main" id="{D1E179B8-7459-77A3-DAC5-9B1963359A9E}"/>
                </a:ext>
              </a:extLst>
            </p:cNvPr>
            <p:cNvSpPr txBox="1"/>
            <p:nvPr/>
          </p:nvSpPr>
          <p:spPr>
            <a:xfrm>
              <a:off x="5893441" y="4279302"/>
              <a:ext cx="5389089" cy="430887"/>
            </a:xfrm>
            <a:prstGeom prst="rect">
              <a:avLst/>
            </a:prstGeom>
            <a:noFill/>
          </p:spPr>
          <p:txBody>
            <a:bodyPr wrap="square" rtlCol="0">
              <a:spAutoFit/>
            </a:bodyPr>
            <a:lstStyle/>
            <a:p>
              <a:r>
                <a:rPr lang="de-DE" sz="2200" b="1" dirty="0">
                  <a:solidFill>
                    <a:srgbClr val="475949"/>
                  </a:solidFill>
                </a:rPr>
                <a:t>L</a:t>
              </a:r>
              <a:r>
                <a:rPr lang="de-AT" sz="2200" b="1" dirty="0" err="1">
                  <a:solidFill>
                    <a:srgbClr val="475949"/>
                  </a:solidFill>
                </a:rPr>
                <a:t>eadprinzip</a:t>
              </a:r>
              <a:endParaRPr lang="de-AT" sz="2200" b="1" dirty="0">
                <a:solidFill>
                  <a:srgbClr val="475949"/>
                </a:solidFill>
              </a:endParaRPr>
            </a:p>
          </p:txBody>
        </p:sp>
        <p:pic>
          <p:nvPicPr>
            <p:cNvPr id="30" name="Grafik 29" descr="Rakete Silhouette">
              <a:extLst>
                <a:ext uri="{FF2B5EF4-FFF2-40B4-BE49-F238E27FC236}">
                  <a16:creationId xmlns:a16="http://schemas.microsoft.com/office/drawing/2014/main" id="{199EDAF5-D91F-8C5E-D165-843B6B98561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80912" y="4098746"/>
              <a:ext cx="792000" cy="792000"/>
            </a:xfrm>
            <a:prstGeom prst="rect">
              <a:avLst/>
            </a:prstGeom>
          </p:spPr>
        </p:pic>
      </p:grpSp>
      <p:grpSp>
        <p:nvGrpSpPr>
          <p:cNvPr id="33" name="Gruppieren 32">
            <a:extLst>
              <a:ext uri="{FF2B5EF4-FFF2-40B4-BE49-F238E27FC236}">
                <a16:creationId xmlns:a16="http://schemas.microsoft.com/office/drawing/2014/main" id="{D79ADA07-F43F-1B1A-FD35-38512667419B}"/>
              </a:ext>
            </a:extLst>
          </p:cNvPr>
          <p:cNvGrpSpPr/>
          <p:nvPr/>
        </p:nvGrpSpPr>
        <p:grpSpPr>
          <a:xfrm>
            <a:off x="4880912" y="5234266"/>
            <a:ext cx="6401618" cy="792000"/>
            <a:chOff x="4880912" y="5234266"/>
            <a:chExt cx="6401618" cy="792000"/>
          </a:xfrm>
        </p:grpSpPr>
        <p:pic>
          <p:nvPicPr>
            <p:cNvPr id="22" name="Grafik 21" descr="Blitz Silhouette">
              <a:extLst>
                <a:ext uri="{FF2B5EF4-FFF2-40B4-BE49-F238E27FC236}">
                  <a16:creationId xmlns:a16="http://schemas.microsoft.com/office/drawing/2014/main" id="{F9D3E3CA-1CED-5A63-BD83-136E4DBA380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880912" y="5234266"/>
              <a:ext cx="792000" cy="792000"/>
            </a:xfrm>
            <a:prstGeom prst="rect">
              <a:avLst/>
            </a:prstGeom>
          </p:spPr>
        </p:pic>
        <p:sp>
          <p:nvSpPr>
            <p:cNvPr id="32" name="Textfeld 31">
              <a:extLst>
                <a:ext uri="{FF2B5EF4-FFF2-40B4-BE49-F238E27FC236}">
                  <a16:creationId xmlns:a16="http://schemas.microsoft.com/office/drawing/2014/main" id="{8AE2967F-B30E-C7C6-31B7-C14F03E3C8F1}"/>
                </a:ext>
              </a:extLst>
            </p:cNvPr>
            <p:cNvSpPr txBox="1"/>
            <p:nvPr/>
          </p:nvSpPr>
          <p:spPr>
            <a:xfrm>
              <a:off x="5893441" y="5408992"/>
              <a:ext cx="5389089" cy="430887"/>
            </a:xfrm>
            <a:prstGeom prst="rect">
              <a:avLst/>
            </a:prstGeom>
            <a:noFill/>
          </p:spPr>
          <p:txBody>
            <a:bodyPr wrap="square" rtlCol="0">
              <a:spAutoFit/>
            </a:bodyPr>
            <a:lstStyle/>
            <a:p>
              <a:r>
                <a:rPr lang="de-AT" sz="2200" b="1" dirty="0">
                  <a:solidFill>
                    <a:srgbClr val="475949"/>
                  </a:solidFill>
                </a:rPr>
                <a:t>Klare Struktur und Gliederung</a:t>
              </a:r>
            </a:p>
          </p:txBody>
        </p:sp>
      </p:grpSp>
    </p:spTree>
    <p:extLst>
      <p:ext uri="{BB962C8B-B14F-4D97-AF65-F5344CB8AC3E}">
        <p14:creationId xmlns:p14="http://schemas.microsoft.com/office/powerpoint/2010/main" val="70764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37"/>
                                        </p:tgtEl>
                                      </p:cBhvr>
                                    </p:animEffect>
                                    <p:set>
                                      <p:cBhvr>
                                        <p:cTn id="14" dur="1" fill="hold">
                                          <p:stCondLst>
                                            <p:cond delay="499"/>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36"/>
                                        </p:tgtEl>
                                      </p:cBhvr>
                                    </p:animEffect>
                                    <p:set>
                                      <p:cBhvr>
                                        <p:cTn id="26" dur="1" fill="hold">
                                          <p:stCondLst>
                                            <p:cond delay="499"/>
                                          </p:stCondLst>
                                        </p:cTn>
                                        <p:tgtEl>
                                          <p:spTgt spid="3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35"/>
                                        </p:tgtEl>
                                      </p:cBhvr>
                                    </p:animEffect>
                                    <p:set>
                                      <p:cBhvr>
                                        <p:cTn id="38" dur="1" fill="hold">
                                          <p:stCondLst>
                                            <p:cond delay="499"/>
                                          </p:stCondLst>
                                        </p:cTn>
                                        <p:tgtEl>
                                          <p:spTgt spid="3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34"/>
                                        </p:tgtEl>
                                      </p:cBhvr>
                                    </p:animEffect>
                                    <p:set>
                                      <p:cBhvr>
                                        <p:cTn id="50" dur="1" fill="hold">
                                          <p:stCondLst>
                                            <p:cond delay="499"/>
                                          </p:stCondLst>
                                        </p:cTn>
                                        <p:tgtEl>
                                          <p:spTgt spid="3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1000"/>
                                        <p:tgtEl>
                                          <p:spTgt spid="33"/>
                                        </p:tgtEl>
                                      </p:cBhvr>
                                    </p:animEffect>
                                    <p:anim calcmode="lin" valueType="num">
                                      <p:cBhvr>
                                        <p:cTn id="56" dur="1000" fill="hold"/>
                                        <p:tgtEl>
                                          <p:spTgt spid="33"/>
                                        </p:tgtEl>
                                        <p:attrNameLst>
                                          <p:attrName>ppt_x</p:attrName>
                                        </p:attrNameLst>
                                      </p:cBhvr>
                                      <p:tavLst>
                                        <p:tav tm="0">
                                          <p:val>
                                            <p:strVal val="#ppt_x"/>
                                          </p:val>
                                        </p:tav>
                                        <p:tav tm="100000">
                                          <p:val>
                                            <p:strVal val="#ppt_x"/>
                                          </p:val>
                                        </p:tav>
                                      </p:tavLst>
                                    </p:anim>
                                    <p:anim calcmode="lin" valueType="num">
                                      <p:cBhvr>
                                        <p:cTn id="5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3"/>
                                        </p:tgtEl>
                                      </p:cBhvr>
                                    </p:animEffect>
                                    <p:set>
                                      <p:cBhvr>
                                        <p:cTn id="62"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Backwaren, Tisch, Im Haus, Text enthält.&#10;&#10;Automatisch generierte Beschreibung">
            <a:extLst>
              <a:ext uri="{FF2B5EF4-FFF2-40B4-BE49-F238E27FC236}">
                <a16:creationId xmlns:a16="http://schemas.microsoft.com/office/drawing/2014/main" id="{F7B92270-DB44-67C1-3EBF-27760732BD22}"/>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79970" y="-790149"/>
            <a:ext cx="12271970" cy="8185308"/>
          </a:xfrm>
          <a:prstGeom prst="rect">
            <a:avLst/>
          </a:prstGeom>
        </p:spPr>
      </p:pic>
      <p:sp>
        <p:nvSpPr>
          <p:cNvPr id="2" name="Titel 1">
            <a:extLst>
              <a:ext uri="{FF2B5EF4-FFF2-40B4-BE49-F238E27FC236}">
                <a16:creationId xmlns:a16="http://schemas.microsoft.com/office/drawing/2014/main" id="{EC30FA78-71D9-9536-185B-8FA3A9227A11}"/>
              </a:ext>
            </a:extLst>
          </p:cNvPr>
          <p:cNvSpPr>
            <a:spLocks noGrp="1"/>
          </p:cNvSpPr>
          <p:nvPr>
            <p:ph type="ctrTitle"/>
          </p:nvPr>
        </p:nvSpPr>
        <p:spPr>
          <a:xfrm>
            <a:off x="2914917" y="5022437"/>
            <a:ext cx="9100769" cy="1606031"/>
          </a:xfrm>
          <a:effectLst>
            <a:innerShdw blurRad="63500" dist="50800" dir="8100000">
              <a:prstClr val="black">
                <a:alpha val="50000"/>
              </a:prstClr>
            </a:innerShdw>
          </a:effectLst>
        </p:spPr>
        <p:txBody>
          <a:bodyPr>
            <a:normAutofit/>
          </a:bodyPr>
          <a:lstStyle/>
          <a:p>
            <a:pPr algn="l"/>
            <a:r>
              <a:rPr lang="de-DE" sz="5400" dirty="0">
                <a:solidFill>
                  <a:srgbClr val="FFFFFF"/>
                </a:solidFill>
                <a:effectLst>
                  <a:outerShdw blurRad="38100" dist="38100" dir="2700000" algn="tl">
                    <a:srgbClr val="000000">
                      <a:alpha val="43137"/>
                    </a:srgbClr>
                  </a:outerShdw>
                </a:effectLst>
              </a:rPr>
              <a:t>Unterkunftsbeschreibungen</a:t>
            </a:r>
            <a:endParaRPr lang="de-AT" sz="5200" dirty="0">
              <a:solidFill>
                <a:srgbClr val="FFFFFF"/>
              </a:solidFill>
              <a:effectLst>
                <a:outerShdw blurRad="38100" dist="38100" dir="2700000" algn="tl">
                  <a:srgbClr val="000000">
                    <a:alpha val="43137"/>
                  </a:srgbClr>
                </a:outerShdw>
              </a:effectLst>
            </a:endParaRPr>
          </a:p>
        </p:txBody>
      </p:sp>
      <p:grpSp>
        <p:nvGrpSpPr>
          <p:cNvPr id="6" name="Gruppieren 5">
            <a:extLst>
              <a:ext uri="{FF2B5EF4-FFF2-40B4-BE49-F238E27FC236}">
                <a16:creationId xmlns:a16="http://schemas.microsoft.com/office/drawing/2014/main" id="{235854EF-F905-A460-2F6C-F418B19FAB74}"/>
              </a:ext>
            </a:extLst>
          </p:cNvPr>
          <p:cNvGrpSpPr/>
          <p:nvPr/>
        </p:nvGrpSpPr>
        <p:grpSpPr>
          <a:xfrm>
            <a:off x="278634" y="311909"/>
            <a:ext cx="2636283" cy="610772"/>
            <a:chOff x="278634" y="311909"/>
            <a:chExt cx="2636283" cy="610772"/>
          </a:xfrm>
        </p:grpSpPr>
        <p:pic>
          <p:nvPicPr>
            <p:cNvPr id="7" name="Grafik 6" descr="Ein Bild, das Screenshot enthält.&#10;&#10;Automatisch generierte Beschreibung">
              <a:extLst>
                <a:ext uri="{FF2B5EF4-FFF2-40B4-BE49-F238E27FC236}">
                  <a16:creationId xmlns:a16="http://schemas.microsoft.com/office/drawing/2014/main" id="{EC6532CA-E72A-5D43-0879-D0482BC63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634" y="311909"/>
              <a:ext cx="1170787" cy="610772"/>
            </a:xfrm>
            <a:prstGeom prst="rect">
              <a:avLst/>
            </a:prstGeom>
          </p:spPr>
        </p:pic>
        <p:pic>
          <p:nvPicPr>
            <p:cNvPr id="5" name="Grafik 4" descr="Ein Bild, das Schwarz, Dunkelheit, Screenshot enthält.&#10;&#10;Automatisch generierte Beschreibung">
              <a:extLst>
                <a:ext uri="{FF2B5EF4-FFF2-40B4-BE49-F238E27FC236}">
                  <a16:creationId xmlns:a16="http://schemas.microsoft.com/office/drawing/2014/main" id="{7B49D915-FA40-0FC5-6D8F-E26B07F033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9335" y="311909"/>
              <a:ext cx="1395582" cy="520142"/>
            </a:xfrm>
            <a:prstGeom prst="rect">
              <a:avLst/>
            </a:prstGeom>
          </p:spPr>
        </p:pic>
      </p:grpSp>
    </p:spTree>
    <p:extLst>
      <p:ext uri="{BB962C8B-B14F-4D97-AF65-F5344CB8AC3E}">
        <p14:creationId xmlns:p14="http://schemas.microsoft.com/office/powerpoint/2010/main" val="152559021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655</Words>
  <Application>Microsoft Office PowerPoint</Application>
  <PresentationFormat>Breitbild</PresentationFormat>
  <Paragraphs>70</Paragraphs>
  <Slides>13</Slides>
  <Notes>2</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13</vt:i4>
      </vt:variant>
    </vt:vector>
  </HeadingPairs>
  <TitlesOfParts>
    <vt:vector size="18" baseType="lpstr">
      <vt:lpstr>Aptos</vt:lpstr>
      <vt:lpstr>Arial</vt:lpstr>
      <vt:lpstr>DIN Pro Light</vt:lpstr>
      <vt:lpstr>GT Alpina Light</vt:lpstr>
      <vt:lpstr>Office</vt:lpstr>
      <vt:lpstr>Bild- und Textgestaltungswebinar</vt:lpstr>
      <vt:lpstr>Agenda</vt:lpstr>
      <vt:lpstr>Tipps zu Textgestaltung</vt:lpstr>
      <vt:lpstr>PowerPoint-Präsentation</vt:lpstr>
      <vt:lpstr>PowerPoint-Präsentation</vt:lpstr>
      <vt:lpstr>User finden lange Textblöcke abschreckend</vt:lpstr>
      <vt:lpstr>Warum ist der erste Text besser und was macht einen guten Onlinetext aus?</vt:lpstr>
      <vt:lpstr>PowerPoint-Präsentation</vt:lpstr>
      <vt:lpstr>Unterkunftsbeschreibungen</vt:lpstr>
      <vt:lpstr>PowerPoint-Präsentation</vt:lpstr>
      <vt:lpstr>Bild- und Textwartung</vt:lpstr>
      <vt:lpstr>Fragen?</vt:lpstr>
      <vt:lpstr>Danke für Eure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Aichinger</dc:creator>
  <cp:lastModifiedBy>Sarah Aichinger</cp:lastModifiedBy>
  <cp:revision>15</cp:revision>
  <dcterms:created xsi:type="dcterms:W3CDTF">2024-09-19T07:29:45Z</dcterms:created>
  <dcterms:modified xsi:type="dcterms:W3CDTF">2024-11-07T07:16:36Z</dcterms:modified>
</cp:coreProperties>
</file>